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1"/>
  </p:notesMasterIdLst>
  <p:handoutMasterIdLst>
    <p:handoutMasterId r:id="rId32"/>
  </p:handoutMasterIdLst>
  <p:sldIdLst>
    <p:sldId id="256" r:id="rId2"/>
    <p:sldId id="257" r:id="rId3"/>
    <p:sldId id="258" r:id="rId4"/>
    <p:sldId id="285" r:id="rId5"/>
    <p:sldId id="259" r:id="rId6"/>
    <p:sldId id="265" r:id="rId7"/>
    <p:sldId id="264" r:id="rId8"/>
    <p:sldId id="266" r:id="rId9"/>
    <p:sldId id="267" r:id="rId10"/>
    <p:sldId id="268" r:id="rId11"/>
    <p:sldId id="269" r:id="rId12"/>
    <p:sldId id="270" r:id="rId13"/>
    <p:sldId id="271" r:id="rId14"/>
    <p:sldId id="272" r:id="rId15"/>
    <p:sldId id="273" r:id="rId16"/>
    <p:sldId id="286" r:id="rId17"/>
    <p:sldId id="274" r:id="rId18"/>
    <p:sldId id="275" r:id="rId19"/>
    <p:sldId id="276" r:id="rId20"/>
    <p:sldId id="288" r:id="rId21"/>
    <p:sldId id="277" r:id="rId22"/>
    <p:sldId id="278" r:id="rId23"/>
    <p:sldId id="287"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66" d="100"/>
          <a:sy n="66" d="100"/>
        </p:scale>
        <p:origin x="678" y="66"/>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D81DDF-98D4-498E-A94D-DDD7A807A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391BFCE-55A1-4C09-B4B5-9359AD6F4D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4FA28-26D5-4BDF-9A75-C27596ADE055}" type="datetimeFigureOut">
              <a:rPr lang="en-US" smtClean="0"/>
              <a:t>3/24/2023</a:t>
            </a:fld>
            <a:endParaRPr lang="en-US" dirty="0"/>
          </a:p>
        </p:txBody>
      </p:sp>
      <p:sp>
        <p:nvSpPr>
          <p:cNvPr id="4" name="Footer Placeholder 3">
            <a:extLst>
              <a:ext uri="{FF2B5EF4-FFF2-40B4-BE49-F238E27FC236}">
                <a16:creationId xmlns:a16="http://schemas.microsoft.com/office/drawing/2014/main" id="{4BEEB1F3-97EE-4F0D-B402-E34820EC6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054877F-A04A-4D6A-A0A8-95CC6E2D2A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07CFE-5866-4B40-8953-42375E9B5DB3}" type="slidenum">
              <a:rPr lang="en-US" smtClean="0"/>
              <a:t>‹#›</a:t>
            </a:fld>
            <a:endParaRPr lang="en-US" dirty="0"/>
          </a:p>
        </p:txBody>
      </p:sp>
    </p:spTree>
    <p:extLst>
      <p:ext uri="{BB962C8B-B14F-4D97-AF65-F5344CB8AC3E}">
        <p14:creationId xmlns:p14="http://schemas.microsoft.com/office/powerpoint/2010/main" val="1955250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E1D6F-8584-4A53-833D-DCA47225B220}" type="datetimeFigureOut">
              <a:rPr lang="en-US" smtClean="0"/>
              <a:t>3/24/2023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3874D-A20A-4B3E-9C12-F524953D5B76}" type="slidenum">
              <a:rPr lang="en-US" smtClean="0"/>
              <a:t>‹#›</a:t>
            </a:fld>
            <a:endParaRPr lang="en-US" dirty="0"/>
          </a:p>
        </p:txBody>
      </p:sp>
    </p:spTree>
    <p:extLst>
      <p:ext uri="{BB962C8B-B14F-4D97-AF65-F5344CB8AC3E}">
        <p14:creationId xmlns:p14="http://schemas.microsoft.com/office/powerpoint/2010/main" val="228530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464" y="802298"/>
            <a:ext cx="8637073" cy="2541431"/>
          </a:xfrm>
        </p:spPr>
        <p:txBody>
          <a:bodyPr bIns="0" anchor="b">
            <a:normAutofit/>
          </a:bodyPr>
          <a:lstStyle>
            <a:lvl1pPr algn="l">
              <a:defRPr sz="6600"/>
            </a:lvl1pPr>
          </a:lstStyle>
          <a:p>
            <a:r>
              <a:rPr lang="en-US" noProof="0"/>
              <a:t>Click to edit Master title style</a:t>
            </a:r>
          </a:p>
        </p:txBody>
      </p:sp>
      <p:sp>
        <p:nvSpPr>
          <p:cNvPr id="3" name="Subtitle 2"/>
          <p:cNvSpPr>
            <a:spLocks noGrp="1"/>
          </p:cNvSpPr>
          <p:nvPr>
            <p:ph type="subTitle" idx="1"/>
          </p:nvPr>
        </p:nvSpPr>
        <p:spPr>
          <a:xfrm>
            <a:off x="1777464"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6913821" y="6370429"/>
            <a:ext cx="3500715" cy="309201"/>
          </a:xfrm>
        </p:spPr>
        <p:txBody>
          <a:bodyPr/>
          <a:lstStyle/>
          <a:p>
            <a:fld id="{2D202488-4139-4052-B998-251C9C912739}" type="datetimeFigureOut">
              <a:rPr lang="en-US" noProof="0" smtClean="0"/>
              <a:t>3/24/2023</a:t>
            </a:fld>
            <a:endParaRPr lang="en-US" noProof="0" dirty="0"/>
          </a:p>
        </p:txBody>
      </p:sp>
      <p:sp>
        <p:nvSpPr>
          <p:cNvPr id="5" name="Footer Placeholder 4"/>
          <p:cNvSpPr>
            <a:spLocks noGrp="1"/>
          </p:cNvSpPr>
          <p:nvPr>
            <p:ph type="ftr" sz="quarter" idx="11"/>
          </p:nvPr>
        </p:nvSpPr>
        <p:spPr>
          <a:xfrm>
            <a:off x="1777464" y="6370430"/>
            <a:ext cx="4973915" cy="309201"/>
          </a:xfrm>
        </p:spPr>
        <p:txBody>
          <a:bodyPr/>
          <a:lstStyle/>
          <a:p>
            <a:r>
              <a:rPr lang="en-US" noProof="0" dirty="0"/>
              <a:t>Add Footer Here</a:t>
            </a:r>
          </a:p>
        </p:txBody>
      </p:sp>
      <p:cxnSp>
        <p:nvCxnSpPr>
          <p:cNvPr id="15" name="Straight Connector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Gallery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394"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7873638" y="5144980"/>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3/24/2023</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Content Placeholder 2">
            <a:extLst>
              <a:ext uri="{FF2B5EF4-FFF2-40B4-BE49-F238E27FC236}">
                <a16:creationId xmlns:a16="http://schemas.microsoft.com/office/drawing/2014/main" id="{9DE9A20D-024F-4A17-9B20-526AA4037253}"/>
              </a:ext>
            </a:extLst>
          </p:cNvPr>
          <p:cNvSpPr>
            <a:spLocks noGrp="1"/>
          </p:cNvSpPr>
          <p:nvPr>
            <p:ph idx="12"/>
          </p:nvPr>
        </p:nvSpPr>
        <p:spPr>
          <a:xfrm>
            <a:off x="460210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37D8F60F-F9DD-4AAC-BF28-C004CCDF2D69}"/>
              </a:ext>
            </a:extLst>
          </p:cNvPr>
          <p:cNvSpPr>
            <a:spLocks noGrp="1"/>
          </p:cNvSpPr>
          <p:nvPr>
            <p:ph idx="13"/>
          </p:nvPr>
        </p:nvSpPr>
        <p:spPr>
          <a:xfrm>
            <a:off x="787363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a16="http://schemas.microsoft.com/office/drawing/2014/main" id="{8F09FDD8-5B1C-4AAA-8EEC-0A77C9E477D1}"/>
              </a:ext>
            </a:extLst>
          </p:cNvPr>
          <p:cNvSpPr>
            <a:spLocks noGrp="1"/>
          </p:cNvSpPr>
          <p:nvPr>
            <p:ph type="body" sz="half" idx="14"/>
          </p:nvPr>
        </p:nvSpPr>
        <p:spPr>
          <a:xfrm>
            <a:off x="4595889" y="5144979"/>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Text Placeholder 3">
            <a:extLst>
              <a:ext uri="{FF2B5EF4-FFF2-40B4-BE49-F238E27FC236}">
                <a16:creationId xmlns:a16="http://schemas.microsoft.com/office/drawing/2014/main" id="{E6DF0B7E-E17E-4875-966D-4DE67F755B71}"/>
              </a:ext>
            </a:extLst>
          </p:cNvPr>
          <p:cNvSpPr>
            <a:spLocks noGrp="1"/>
          </p:cNvSpPr>
          <p:nvPr>
            <p:ph type="body" sz="half" idx="15"/>
          </p:nvPr>
        </p:nvSpPr>
        <p:spPr>
          <a:xfrm>
            <a:off x="1306587" y="5144978"/>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3" name="Straight Connector 12">
            <a:extLst>
              <a:ext uri="{FF2B5EF4-FFF2-40B4-BE49-F238E27FC236}">
                <a16:creationId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Text Placeholder 18">
            <a:extLst>
              <a:ext uri="{FF2B5EF4-FFF2-40B4-BE49-F238E27FC236}">
                <a16:creationId xmlns:a16="http://schemas.microsoft.com/office/drawing/2014/main" id="{93809A32-C7A4-4739-994B-BE492F855ACC}"/>
              </a:ext>
            </a:extLst>
          </p:cNvPr>
          <p:cNvSpPr>
            <a:spLocks noGrp="1"/>
          </p:cNvSpPr>
          <p:nvPr>
            <p:ph type="body" sz="quarter" idx="16"/>
          </p:nvPr>
        </p:nvSpPr>
        <p:spPr>
          <a:xfrm>
            <a:off x="1290908" y="1617663"/>
            <a:ext cx="9618391" cy="1336675"/>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le 6">
            <a:extLst>
              <a:ext uri="{FF2B5EF4-FFF2-40B4-BE49-F238E27FC236}">
                <a16:creationId xmlns:a16="http://schemas.microsoft.com/office/drawing/2014/main" id="{2C1ABD52-D5FE-4FC2-8449-5DA0E52853E1}"/>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24270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noProof="0"/>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7236069" y="6332578"/>
            <a:ext cx="4315852" cy="320123"/>
          </a:xfrm>
        </p:spPr>
        <p:txBody>
          <a:bodyPr/>
          <a:lstStyle>
            <a:lvl1pPr algn="r">
              <a:defRPr/>
            </a:lvl1pPr>
          </a:lstStyle>
          <a:p>
            <a:fld id="{2D202488-4139-4052-B998-251C9C912739}" type="datetimeFigureOut">
              <a:rPr lang="en-US" noProof="0" smtClean="0"/>
              <a:pPr/>
              <a:t>3/24/2023</a:t>
            </a:fld>
            <a:endParaRPr lang="en-US" noProof="0" dirty="0"/>
          </a:p>
        </p:txBody>
      </p:sp>
      <p:sp>
        <p:nvSpPr>
          <p:cNvPr id="6" name="Footer Placeholder 5"/>
          <p:cNvSpPr>
            <a:spLocks noGrp="1"/>
          </p:cNvSpPr>
          <p:nvPr>
            <p:ph type="ftr" sz="quarter" idx="11"/>
          </p:nvPr>
        </p:nvSpPr>
        <p:spPr>
          <a:xfrm>
            <a:off x="1447382" y="6332578"/>
            <a:ext cx="5541004" cy="320931"/>
          </a:xfrm>
        </p:spPr>
        <p:txBody>
          <a:bodyPr/>
          <a:lstStyle/>
          <a:p>
            <a:r>
              <a:rPr lang="en-US" noProof="0" dirty="0"/>
              <a:t>Add Footer Here</a:t>
            </a: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58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2D202488-4139-4052-B998-251C9C912739}" type="datetimeFigureOut">
              <a:rPr lang="en-US" noProof="0" smtClean="0"/>
              <a:t>3/24/2023</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33" name="Straight Connector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a:extLst>
              <a:ext uri="{FF2B5EF4-FFF2-40B4-BE49-F238E27FC236}">
                <a16:creationId xmlns:a16="http://schemas.microsoft.com/office/drawing/2014/main" id="{C414FF1F-6558-4E39-87DB-276E44F5477C}"/>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5688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887950"/>
          </a:xfrm>
        </p:spPr>
        <p:txBody>
          <a:bodyPr anchor="b">
            <a:normAutofit/>
          </a:bodyPr>
          <a:lstStyle>
            <a:lvl1pPr algn="l">
              <a:defRPr sz="3600"/>
            </a:lvl1pPr>
          </a:lstStyle>
          <a:p>
            <a:r>
              <a:rPr lang="en-US" noProof="0"/>
              <a:t>Click to edit Master title style</a:t>
            </a:r>
          </a:p>
        </p:txBody>
      </p:sp>
      <p:sp>
        <p:nvSpPr>
          <p:cNvPr id="3" name="Text Placeholder 2"/>
          <p:cNvSpPr>
            <a:spLocks noGrp="1"/>
          </p:cNvSpPr>
          <p:nvPr>
            <p:ph type="body" idx="1"/>
          </p:nvPr>
        </p:nvSpPr>
        <p:spPr>
          <a:xfrm>
            <a:off x="1780777"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2D202488-4139-4052-B998-251C9C912739}" type="datetimeFigureOut">
              <a:rPr lang="en-US" noProof="0" smtClean="0"/>
              <a:t>3/24/2023</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15" name="Straight Connector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2239" y="2161853"/>
            <a:ext cx="4645152" cy="34485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58679" y="2168318"/>
            <a:ext cx="4645152" cy="3441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D202488-4139-4052-B998-251C9C912739}" type="datetimeFigureOut">
              <a:rPr lang="en-US" noProof="0" smtClean="0"/>
              <a:t>3/24/2023</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2F96D46B-C1B8-46AB-87DF-61A8058B1F42}"/>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7315" y="1950795"/>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287315" y="2755515"/>
            <a:ext cx="4645152" cy="264445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52486" y="1954249"/>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52486" y="2752737"/>
            <a:ext cx="4645152" cy="263737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2D202488-4139-4052-B998-251C9C912739}" type="datetimeFigureOut">
              <a:rPr lang="en-US" noProof="0" smtClean="0"/>
              <a:t>3/24/2023</a:t>
            </a:fld>
            <a:endParaRPr lang="en-US" noProof="0" dirty="0"/>
          </a:p>
        </p:txBody>
      </p:sp>
      <p:sp>
        <p:nvSpPr>
          <p:cNvPr id="8" name="Footer Placeholder 7"/>
          <p:cNvSpPr>
            <a:spLocks noGrp="1"/>
          </p:cNvSpPr>
          <p:nvPr>
            <p:ph type="ftr" sz="quarter" idx="11"/>
          </p:nvPr>
        </p:nvSpPr>
        <p:spPr/>
        <p:txBody>
          <a:bodyPr/>
          <a:lstStyle/>
          <a:p>
            <a:r>
              <a:rPr lang="en-US" noProof="0" dirty="0"/>
              <a:t>Add Footer Here</a:t>
            </a:r>
          </a:p>
        </p:txBody>
      </p:sp>
      <p:cxnSp>
        <p:nvCxnSpPr>
          <p:cNvPr id="11" name="Straight Connector 10">
            <a:extLst>
              <a:ext uri="{FF2B5EF4-FFF2-40B4-BE49-F238E27FC236}">
                <a16:creationId xmlns:a16="http://schemas.microsoft.com/office/drawing/2014/main"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le 8">
            <a:extLst>
              <a:ext uri="{FF2B5EF4-FFF2-40B4-BE49-F238E27FC236}">
                <a16:creationId xmlns:a16="http://schemas.microsoft.com/office/drawing/2014/main" id="{09471694-1220-4CFC-A31F-622E5D3DE2D5}"/>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3/24/2023</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3/24/2023</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A5A680F6-C147-410B-94DF-19850752D7DF}"/>
              </a:ext>
            </a:extLst>
          </p:cNvPr>
          <p:cNvSpPr>
            <a:spLocks noGrp="1"/>
          </p:cNvSpPr>
          <p:nvPr>
            <p:ph type="body" sz="quarter" idx="12"/>
          </p:nvPr>
        </p:nvSpPr>
        <p:spPr>
          <a:xfrm>
            <a:off x="1694656" y="1865037"/>
            <a:ext cx="8802688" cy="3127927"/>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401024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02488-4139-4052-B998-251C9C912739}" type="datetimeFigureOut">
              <a:rPr lang="en-US" noProof="0" smtClean="0"/>
              <a:t>3/24/2023</a:t>
            </a:fld>
            <a:endParaRPr lang="en-US" noProof="0" dirty="0"/>
          </a:p>
        </p:txBody>
      </p:sp>
      <p:sp>
        <p:nvSpPr>
          <p:cNvPr id="3" name="Footer Placeholder 2"/>
          <p:cNvSpPr>
            <a:spLocks noGrp="1"/>
          </p:cNvSpPr>
          <p:nvPr>
            <p:ph type="ftr" sz="quarter" idx="11"/>
          </p:nvPr>
        </p:nvSpPr>
        <p:spPr/>
        <p:txBody>
          <a:bodyPr/>
          <a:lstStyle/>
          <a:p>
            <a:r>
              <a:rPr lang="en-US" noProof="0" dirty="0"/>
              <a:t>Add Footer Here </a:t>
            </a:r>
          </a:p>
        </p:txBody>
      </p:sp>
    </p:spTree>
    <p:extLst>
      <p:ext uri="{BB962C8B-B14F-4D97-AF65-F5344CB8AC3E}">
        <p14:creationId xmlns:p14="http://schemas.microsoft.com/office/powerpoint/2010/main" val="377124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246" y="1645522"/>
            <a:ext cx="5807176" cy="3840852"/>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290909" y="1645522"/>
            <a:ext cx="3600000" cy="383672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3/24/2023</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1B74F78C-6D32-47C3-ABB2-6E7092A9C4A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28165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cstate="screen">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defRPr>
            </a:lvl1pPr>
          </a:lstStyle>
          <a:p>
            <a:fld id="{2D202488-4139-4052-B998-251C9C912739}" type="datetimeFigureOut">
              <a:rPr lang="en-US" noProof="0" smtClean="0"/>
              <a:pPr/>
              <a:t>3/24/2023</a:t>
            </a:fld>
            <a:endParaRPr lang="en-US" noProof="0" dirty="0"/>
          </a:p>
        </p:txBody>
      </p:sp>
      <p:sp>
        <p:nvSpPr>
          <p:cNvPr id="5" name="Footer Placeholder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defRPr>
            </a:lvl1pPr>
          </a:lstStyle>
          <a:p>
            <a:r>
              <a:rPr lang="en-US" noProof="0" dirty="0"/>
              <a:t>Add Footer Here</a:t>
            </a: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7" r:id="rId7"/>
    <p:sldLayoutId id="2147483691" r:id="rId8"/>
    <p:sldLayoutId id="2147483692" r:id="rId9"/>
    <p:sldLayoutId id="2147483696" r:id="rId10"/>
    <p:sldLayoutId id="214748369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A56C-7A25-4BD4-AA72-5256E68BE4CB}"/>
              </a:ext>
            </a:extLst>
          </p:cNvPr>
          <p:cNvSpPr>
            <a:spLocks noGrp="1"/>
          </p:cNvSpPr>
          <p:nvPr>
            <p:ph type="ctrTitle"/>
          </p:nvPr>
        </p:nvSpPr>
        <p:spPr/>
        <p:txBody>
          <a:bodyPr>
            <a:normAutofit/>
          </a:bodyPr>
          <a:lstStyle/>
          <a:p>
            <a:r>
              <a:rPr lang="en-US" sz="2400" dirty="0"/>
              <a:t>Vascular disorders of the liver</a:t>
            </a:r>
          </a:p>
        </p:txBody>
      </p:sp>
      <p:sp>
        <p:nvSpPr>
          <p:cNvPr id="3" name="Subtitle 2">
            <a:extLst>
              <a:ext uri="{FF2B5EF4-FFF2-40B4-BE49-F238E27FC236}">
                <a16:creationId xmlns:a16="http://schemas.microsoft.com/office/drawing/2014/main" id="{BBBCF363-1123-45B1-8A9A-ABCDA40EF3F2}"/>
              </a:ext>
            </a:extLst>
          </p:cNvPr>
          <p:cNvSpPr>
            <a:spLocks noGrp="1"/>
          </p:cNvSpPr>
          <p:nvPr>
            <p:ph type="subTitle" idx="1"/>
          </p:nvPr>
        </p:nvSpPr>
        <p:spPr>
          <a:xfrm>
            <a:off x="1777464" y="3575164"/>
            <a:ext cx="8637072" cy="977621"/>
          </a:xfrm>
        </p:spPr>
        <p:txBody>
          <a:bodyPr/>
          <a:lstStyle/>
          <a:p>
            <a:r>
              <a:rPr lang="en-US" dirty="0">
                <a:solidFill>
                  <a:srgbClr val="000000"/>
                </a:solidFill>
                <a:ea typeface="Tahoma" panose="020B0604030504040204" pitchFamily="34" charset="0"/>
                <a:cs typeface="Tahoma" panose="020B0604030504040204" pitchFamily="34" charset="0"/>
              </a:rPr>
              <a:t>Muntadher Abdulkareem Abdullah</a:t>
            </a:r>
          </a:p>
          <a:p>
            <a:r>
              <a:rPr lang="en-US" sz="1200" b="1" dirty="0">
                <a:solidFill>
                  <a:srgbClr val="FF0000"/>
                </a:solidFill>
                <a:ea typeface="Tahoma" panose="020B0604030504040204" pitchFamily="34" charset="0"/>
                <a:cs typeface="Tahoma" panose="020B0604030504040204" pitchFamily="34" charset="0"/>
              </a:rPr>
              <a:t>Gastroenterologist and hepatologist</a:t>
            </a:r>
          </a:p>
          <a:p>
            <a:endParaRPr lang="en-US" dirty="0"/>
          </a:p>
        </p:txBody>
      </p:sp>
      <p:pic>
        <p:nvPicPr>
          <p:cNvPr id="5" name="Graphic 4" descr="Brain in head icon&#10;">
            <a:extLst>
              <a:ext uri="{FF2B5EF4-FFF2-40B4-BE49-F238E27FC236}">
                <a16:creationId xmlns:a16="http://schemas.microsoft.com/office/drawing/2014/main" id="{D011E263-3212-4780-A140-E652B108BDC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07471" y="1989000"/>
            <a:ext cx="1440000" cy="1440000"/>
          </a:xfrm>
          <a:prstGeom prst="rect">
            <a:avLst/>
          </a:prstGeom>
        </p:spPr>
      </p:pic>
    </p:spTree>
    <p:extLst>
      <p:ext uri="{BB962C8B-B14F-4D97-AF65-F5344CB8AC3E}">
        <p14:creationId xmlns:p14="http://schemas.microsoft.com/office/powerpoint/2010/main" val="41042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52750-B883-5F86-E5DA-798338BDFA04}"/>
              </a:ext>
            </a:extLst>
          </p:cNvPr>
          <p:cNvSpPr>
            <a:spLocks noGrp="1"/>
          </p:cNvSpPr>
          <p:nvPr>
            <p:ph type="title"/>
          </p:nvPr>
        </p:nvSpPr>
        <p:spPr/>
        <p:txBody>
          <a:bodyPr/>
          <a:lstStyle/>
          <a:p>
            <a:r>
              <a:rPr lang="en-US" dirty="0"/>
              <a:t>Clinical and Laboratory Features</a:t>
            </a:r>
          </a:p>
        </p:txBody>
      </p:sp>
      <p:sp>
        <p:nvSpPr>
          <p:cNvPr id="3" name="Text Placeholder 2">
            <a:extLst>
              <a:ext uri="{FF2B5EF4-FFF2-40B4-BE49-F238E27FC236}">
                <a16:creationId xmlns:a16="http://schemas.microsoft.com/office/drawing/2014/main" id="{BF2C2011-6E5E-7D57-7150-8866E6B9A5B0}"/>
              </a:ext>
            </a:extLst>
          </p:cNvPr>
          <p:cNvSpPr>
            <a:spLocks noGrp="1"/>
          </p:cNvSpPr>
          <p:nvPr>
            <p:ph type="body" sz="quarter" idx="12"/>
          </p:nvPr>
        </p:nvSpPr>
        <p:spPr>
          <a:xfrm>
            <a:off x="0" y="1865037"/>
            <a:ext cx="12192000" cy="3127927"/>
          </a:xfrm>
        </p:spPr>
        <p:txBody>
          <a:bodyPr>
            <a:normAutofit/>
          </a:bodyPr>
          <a:lstStyle/>
          <a:p>
            <a:pPr marL="285750" indent="-285750" algn="l">
              <a:buFont typeface="Arial" panose="020B0604020202020204" pitchFamily="34" charset="0"/>
              <a:buChar char="•"/>
            </a:pPr>
            <a:r>
              <a:rPr lang="en-US" sz="1400" dirty="0"/>
              <a:t>Abdominal or lumbar pain of sudden onset or progressing over a few days.</a:t>
            </a:r>
          </a:p>
          <a:p>
            <a:pPr marL="285750" indent="-285750" algn="l">
              <a:buFont typeface="Arial" panose="020B0604020202020204" pitchFamily="34" charset="0"/>
              <a:buChar char="•"/>
            </a:pPr>
            <a:r>
              <a:rPr lang="en-US" sz="1400" dirty="0"/>
              <a:t>The abdomen might be moderately distended by ileus, but without any other features of intestinal obstruction</a:t>
            </a:r>
          </a:p>
          <a:p>
            <a:pPr marL="285750" indent="-285750" algn="l">
              <a:buFont typeface="Arial" panose="020B0604020202020204" pitchFamily="34" charset="0"/>
              <a:buChar char="•"/>
            </a:pPr>
            <a:r>
              <a:rPr lang="en-US" sz="1400" dirty="0"/>
              <a:t>There is no guarding, except when an inflammatory focus is the cause for PVT or when PVT is complicated with intestinal infarction</a:t>
            </a:r>
          </a:p>
          <a:p>
            <a:pPr marL="285750" indent="-285750" algn="l">
              <a:buFont typeface="Arial" panose="020B0604020202020204" pitchFamily="34" charset="0"/>
              <a:buChar char="•"/>
            </a:pPr>
            <a:r>
              <a:rPr lang="en-US" sz="1400" dirty="0"/>
              <a:t>Partial thrombosis might be associated with fewer symptoms. </a:t>
            </a:r>
          </a:p>
          <a:p>
            <a:pPr marL="285750" indent="-285750" algn="l">
              <a:buFont typeface="Arial" panose="020B0604020202020204" pitchFamily="34" charset="0"/>
              <a:buChar char="•"/>
            </a:pPr>
            <a:r>
              <a:rPr lang="en-US" sz="1400" dirty="0"/>
              <a:t>Rapid and complete obstruction of the portal vein or mesenteric veins, without involvement of mesenteric venous arches, induces intestinal congestion, manifested by severe continuous colicky abdominal pain and occasionally nonbloody diarrhea.</a:t>
            </a:r>
          </a:p>
          <a:p>
            <a:pPr algn="l"/>
            <a:endParaRPr lang="en-US" sz="1400" dirty="0"/>
          </a:p>
          <a:p>
            <a:pPr algn="l"/>
            <a:endParaRPr lang="en-US" sz="1400" dirty="0"/>
          </a:p>
        </p:txBody>
      </p:sp>
    </p:spTree>
    <p:extLst>
      <p:ext uri="{BB962C8B-B14F-4D97-AF65-F5344CB8AC3E}">
        <p14:creationId xmlns:p14="http://schemas.microsoft.com/office/powerpoint/2010/main" val="282019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B7FB4-44E8-D3F7-F550-73CA99D4224D}"/>
              </a:ext>
            </a:extLst>
          </p:cNvPr>
          <p:cNvSpPr>
            <a:spLocks noGrp="1"/>
          </p:cNvSpPr>
          <p:nvPr>
            <p:ph type="title"/>
          </p:nvPr>
        </p:nvSpPr>
        <p:spPr>
          <a:xfrm>
            <a:off x="1294363" y="186613"/>
            <a:ext cx="9603275" cy="1026368"/>
          </a:xfrm>
        </p:spPr>
        <p:txBody>
          <a:bodyPr>
            <a:normAutofit/>
          </a:bodyPr>
          <a:lstStyle/>
          <a:p>
            <a:endParaRPr lang="en-US" dirty="0"/>
          </a:p>
        </p:txBody>
      </p:sp>
      <p:sp>
        <p:nvSpPr>
          <p:cNvPr id="3" name="Text Placeholder 2">
            <a:extLst>
              <a:ext uri="{FF2B5EF4-FFF2-40B4-BE49-F238E27FC236}">
                <a16:creationId xmlns:a16="http://schemas.microsoft.com/office/drawing/2014/main" id="{CCE65681-9BA0-10EF-1202-99940F56E1AA}"/>
              </a:ext>
            </a:extLst>
          </p:cNvPr>
          <p:cNvSpPr>
            <a:spLocks noGrp="1"/>
          </p:cNvSpPr>
          <p:nvPr>
            <p:ph type="body" sz="quarter" idx="12"/>
          </p:nvPr>
        </p:nvSpPr>
        <p:spPr>
          <a:xfrm>
            <a:off x="0" y="1586205"/>
            <a:ext cx="12192000" cy="4534678"/>
          </a:xfrm>
        </p:spPr>
        <p:txBody>
          <a:bodyPr>
            <a:normAutofit/>
          </a:bodyPr>
          <a:lstStyle/>
          <a:p>
            <a:pPr marL="285750" indent="-285750" algn="l">
              <a:buFont typeface="Arial" panose="020B0604020202020204" pitchFamily="34" charset="0"/>
              <a:buChar char="•"/>
            </a:pPr>
            <a:r>
              <a:rPr lang="en-US" sz="1400" dirty="0"/>
              <a:t>Persistent, nonspiking fever</a:t>
            </a:r>
          </a:p>
          <a:p>
            <a:pPr marL="285750" indent="-285750" algn="l">
              <a:buFont typeface="Arial" panose="020B0604020202020204" pitchFamily="34" charset="0"/>
              <a:buChar char="•"/>
            </a:pPr>
            <a:r>
              <a:rPr lang="en-US" sz="1400" dirty="0"/>
              <a:t>Clinical features that suggest a patient has transmural intestinal ischemia</a:t>
            </a:r>
            <a:r>
              <a:rPr lang="en-US" sz="1400" b="1" dirty="0">
                <a:solidFill>
                  <a:srgbClr val="FF0000"/>
                </a:solidFill>
              </a:rPr>
              <a:t>(obstruction of venous outflow )</a:t>
            </a:r>
            <a:r>
              <a:rPr lang="en-US" sz="1400" b="1" dirty="0"/>
              <a:t> </a:t>
            </a:r>
            <a:r>
              <a:rPr lang="en-US" sz="1400" dirty="0"/>
              <a:t>include:</a:t>
            </a:r>
          </a:p>
          <a:p>
            <a:pPr marL="285750" indent="-285750" algn="l">
              <a:buFont typeface="Arial" panose="020B0604020202020204" pitchFamily="34" charset="0"/>
              <a:buChar char="•"/>
            </a:pPr>
            <a:r>
              <a:rPr lang="en-US" sz="1400" dirty="0"/>
              <a:t> persistence of severe pain beyond 5-7 days, bloody diarrhea, and ascites.</a:t>
            </a:r>
          </a:p>
          <a:p>
            <a:pPr marL="285750" indent="-285750" algn="l">
              <a:buFont typeface="Arial" panose="020B0604020202020204" pitchFamily="34" charset="0"/>
              <a:buChar char="•"/>
            </a:pPr>
            <a:r>
              <a:rPr lang="en-US" sz="1400" dirty="0"/>
              <a:t>Acidosis and renal or respiratory dysfunction are also suggestive of intestinal infarction. </a:t>
            </a:r>
          </a:p>
          <a:p>
            <a:pPr marL="285750" indent="-285750" algn="l">
              <a:buFont typeface="Arial" panose="020B0604020202020204" pitchFamily="34" charset="0"/>
              <a:buChar char="•"/>
            </a:pPr>
            <a:r>
              <a:rPr lang="en-US" sz="1400" dirty="0"/>
              <a:t>In the absence of treatment, intestinal perforation, peritonitis, shock, and death from multiorgan failure occur.</a:t>
            </a:r>
          </a:p>
          <a:p>
            <a:pPr marL="285750" indent="-285750" algn="l">
              <a:buFont typeface="Arial" panose="020B0604020202020204" pitchFamily="34" charset="0"/>
              <a:buChar char="•"/>
            </a:pPr>
            <a:r>
              <a:rPr lang="en-US" sz="1400" dirty="0"/>
              <a:t>Clinical features of pylephlebitis include a high, spiking fever with chills, painful liver and sometimes shock.</a:t>
            </a:r>
          </a:p>
        </p:txBody>
      </p:sp>
    </p:spTree>
    <p:extLst>
      <p:ext uri="{BB962C8B-B14F-4D97-AF65-F5344CB8AC3E}">
        <p14:creationId xmlns:p14="http://schemas.microsoft.com/office/powerpoint/2010/main" val="1731398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3A4D0-D03C-B800-260A-DBA2A5ECC5BB}"/>
              </a:ext>
            </a:extLst>
          </p:cNvPr>
          <p:cNvSpPr>
            <a:spLocks noGrp="1"/>
          </p:cNvSpPr>
          <p:nvPr>
            <p:ph type="title"/>
          </p:nvPr>
        </p:nvSpPr>
        <p:spPr/>
        <p:txBody>
          <a:bodyPr/>
          <a:lstStyle/>
          <a:p>
            <a:r>
              <a:rPr lang="en-US" dirty="0"/>
              <a:t>Investigations </a:t>
            </a:r>
          </a:p>
        </p:txBody>
      </p:sp>
      <p:sp>
        <p:nvSpPr>
          <p:cNvPr id="3" name="Text Placeholder 2">
            <a:extLst>
              <a:ext uri="{FF2B5EF4-FFF2-40B4-BE49-F238E27FC236}">
                <a16:creationId xmlns:a16="http://schemas.microsoft.com/office/drawing/2014/main" id="{D5C2163B-B45E-3CCD-FEFF-08DBBF56ECB9}"/>
              </a:ext>
            </a:extLst>
          </p:cNvPr>
          <p:cNvSpPr>
            <a:spLocks noGrp="1"/>
          </p:cNvSpPr>
          <p:nvPr>
            <p:ph type="body" sz="quarter" idx="12"/>
          </p:nvPr>
        </p:nvSpPr>
        <p:spPr>
          <a:xfrm>
            <a:off x="0" y="1511559"/>
            <a:ext cx="12192000" cy="4609323"/>
          </a:xfrm>
        </p:spPr>
        <p:txBody>
          <a:bodyPr>
            <a:normAutofit/>
          </a:bodyPr>
          <a:lstStyle/>
          <a:p>
            <a:pPr algn="l"/>
            <a:endParaRPr lang="en-US" sz="1400" dirty="0"/>
          </a:p>
          <a:p>
            <a:pPr algn="l"/>
            <a:r>
              <a:rPr lang="en-US" sz="1400" dirty="0"/>
              <a:t>General investigations :</a:t>
            </a:r>
          </a:p>
          <a:p>
            <a:pPr algn="l"/>
            <a:r>
              <a:rPr lang="en-US" sz="1400" dirty="0"/>
              <a:t>CBC</a:t>
            </a:r>
          </a:p>
          <a:p>
            <a:pPr algn="l"/>
            <a:r>
              <a:rPr lang="en-US" sz="1400" dirty="0"/>
              <a:t>LIVER FUNCTION TEST </a:t>
            </a:r>
          </a:p>
          <a:p>
            <a:pPr algn="l"/>
            <a:r>
              <a:rPr lang="en-US" sz="1400" dirty="0"/>
              <a:t>RENAL FUNCTION TEST</a:t>
            </a:r>
          </a:p>
          <a:p>
            <a:pPr algn="l"/>
            <a:r>
              <a:rPr lang="en-US" sz="1400" dirty="0"/>
              <a:t>COAGULATION PROFILE</a:t>
            </a:r>
          </a:p>
          <a:p>
            <a:pPr algn="l"/>
            <a:r>
              <a:rPr lang="en-US" sz="1400" dirty="0"/>
              <a:t>CRP , ESR</a:t>
            </a:r>
          </a:p>
          <a:p>
            <a:pPr algn="l"/>
            <a:r>
              <a:rPr lang="en-US" sz="1400" dirty="0"/>
              <a:t>BLOOD CULTURE</a:t>
            </a:r>
          </a:p>
        </p:txBody>
      </p:sp>
    </p:spTree>
    <p:extLst>
      <p:ext uri="{BB962C8B-B14F-4D97-AF65-F5344CB8AC3E}">
        <p14:creationId xmlns:p14="http://schemas.microsoft.com/office/powerpoint/2010/main" val="3297216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2CC89-0719-11C1-7361-6A5C498D75F4}"/>
              </a:ext>
            </a:extLst>
          </p:cNvPr>
          <p:cNvSpPr>
            <a:spLocks noGrp="1"/>
          </p:cNvSpPr>
          <p:nvPr>
            <p:ph type="title"/>
          </p:nvPr>
        </p:nvSpPr>
        <p:spPr>
          <a:xfrm>
            <a:off x="1294363" y="233265"/>
            <a:ext cx="9603275" cy="1101013"/>
          </a:xfrm>
        </p:spPr>
        <p:txBody>
          <a:bodyPr>
            <a:normAutofit/>
          </a:bodyPr>
          <a:lstStyle/>
          <a:p>
            <a:r>
              <a:rPr lang="en-US" sz="2400" dirty="0"/>
              <a:t>Imaging Features and Diagnosis</a:t>
            </a:r>
            <a:r>
              <a:rPr lang="en-US" dirty="0"/>
              <a:t>.</a:t>
            </a:r>
          </a:p>
        </p:txBody>
      </p:sp>
      <p:sp>
        <p:nvSpPr>
          <p:cNvPr id="3" name="Text Placeholder 2">
            <a:extLst>
              <a:ext uri="{FF2B5EF4-FFF2-40B4-BE49-F238E27FC236}">
                <a16:creationId xmlns:a16="http://schemas.microsoft.com/office/drawing/2014/main" id="{0817C36C-423B-A096-1464-DC78D471DC4C}"/>
              </a:ext>
            </a:extLst>
          </p:cNvPr>
          <p:cNvSpPr>
            <a:spLocks noGrp="1"/>
          </p:cNvSpPr>
          <p:nvPr>
            <p:ph type="body" sz="quarter" idx="12"/>
          </p:nvPr>
        </p:nvSpPr>
        <p:spPr>
          <a:xfrm>
            <a:off x="65313" y="1614197"/>
            <a:ext cx="11961845" cy="4460032"/>
          </a:xfrm>
        </p:spPr>
        <p:txBody>
          <a:bodyPr>
            <a:normAutofit/>
          </a:bodyPr>
          <a:lstStyle/>
          <a:p>
            <a:pPr algn="l"/>
            <a:r>
              <a:rPr lang="en-US" sz="2400" dirty="0"/>
              <a:t>Abdominal ultrasound with doppler</a:t>
            </a:r>
          </a:p>
          <a:p>
            <a:pPr algn="l"/>
            <a:r>
              <a:rPr lang="en-US" sz="2400" dirty="0"/>
              <a:t>CT abdominal angiography</a:t>
            </a:r>
          </a:p>
          <a:p>
            <a:pPr algn="l"/>
            <a:r>
              <a:rPr lang="en-US" sz="2400" dirty="0"/>
              <a:t>MR angiography</a:t>
            </a:r>
          </a:p>
          <a:p>
            <a:pPr algn="l"/>
            <a:endParaRPr lang="en-US" sz="2400" dirty="0"/>
          </a:p>
          <a:p>
            <a:pPr algn="l"/>
            <a:endParaRPr lang="en-US" sz="2400" dirty="0"/>
          </a:p>
          <a:p>
            <a:pPr algn="l"/>
            <a:endParaRPr lang="en-US" sz="2400" dirty="0"/>
          </a:p>
          <a:p>
            <a:pPr algn="l"/>
            <a:endParaRPr lang="en-US" sz="2400" dirty="0"/>
          </a:p>
        </p:txBody>
      </p:sp>
    </p:spTree>
    <p:extLst>
      <p:ext uri="{BB962C8B-B14F-4D97-AF65-F5344CB8AC3E}">
        <p14:creationId xmlns:p14="http://schemas.microsoft.com/office/powerpoint/2010/main" val="628965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49CE6-2DF9-C953-DFB3-A80AC9D9438A}"/>
              </a:ext>
            </a:extLst>
          </p:cNvPr>
          <p:cNvSpPr>
            <a:spLocks noGrp="1"/>
          </p:cNvSpPr>
          <p:nvPr>
            <p:ph type="title"/>
          </p:nvPr>
        </p:nvSpPr>
        <p:spPr>
          <a:xfrm>
            <a:off x="1294363" y="447869"/>
            <a:ext cx="9603275" cy="550507"/>
          </a:xfrm>
        </p:spPr>
        <p:txBody>
          <a:bodyPr>
            <a:normAutofit/>
          </a:bodyPr>
          <a:lstStyle/>
          <a:p>
            <a:r>
              <a:rPr kumimoji="0" lang="en-US" sz="2400" b="1" i="0" u="none" strike="noStrike" kern="1200" cap="none" spc="0" normalizeH="0" baseline="0" noProof="0" dirty="0">
                <a:ln>
                  <a:noFill/>
                </a:ln>
                <a:solidFill>
                  <a:prstClr val="black"/>
                </a:solidFill>
                <a:effectLst/>
                <a:uLnTx/>
                <a:uFillTx/>
                <a:latin typeface="Gill Sans MT"/>
                <a:ea typeface="+mn-ea"/>
                <a:cs typeface="+mn-cs"/>
              </a:rPr>
              <a:t>Treatment</a:t>
            </a:r>
            <a:endParaRPr lang="en-US" sz="2400" b="1" dirty="0"/>
          </a:p>
        </p:txBody>
      </p:sp>
      <p:sp>
        <p:nvSpPr>
          <p:cNvPr id="3" name="Text Placeholder 2">
            <a:extLst>
              <a:ext uri="{FF2B5EF4-FFF2-40B4-BE49-F238E27FC236}">
                <a16:creationId xmlns:a16="http://schemas.microsoft.com/office/drawing/2014/main" id="{B8BE81BD-2AEF-2465-B878-E5303134D7AF}"/>
              </a:ext>
            </a:extLst>
          </p:cNvPr>
          <p:cNvSpPr>
            <a:spLocks noGrp="1"/>
          </p:cNvSpPr>
          <p:nvPr>
            <p:ph type="body" sz="quarter" idx="12"/>
          </p:nvPr>
        </p:nvSpPr>
        <p:spPr>
          <a:xfrm>
            <a:off x="0" y="1865037"/>
            <a:ext cx="12192000" cy="4153208"/>
          </a:xfrm>
        </p:spPr>
        <p:txBody>
          <a:bodyPr>
            <a:normAutofit/>
          </a:bodyPr>
          <a:lstStyle/>
          <a:p>
            <a:pPr marL="285750" indent="-285750" algn="l">
              <a:buFont typeface="Arial" panose="020B0604020202020204" pitchFamily="34" charset="0"/>
              <a:buChar char="•"/>
            </a:pPr>
            <a:r>
              <a:rPr lang="en-US" sz="1400" dirty="0"/>
              <a:t>The goal of treatment of acute PVT is to recanalize the obstructed veins, which will prevent intestinal infarction and portal hypertension, Correction of the causal factors,</a:t>
            </a:r>
          </a:p>
          <a:p>
            <a:pPr marL="285750" indent="-285750" algn="l">
              <a:buFont typeface="Arial" panose="020B0604020202020204" pitchFamily="34" charset="0"/>
              <a:buChar char="•"/>
            </a:pPr>
            <a:r>
              <a:rPr lang="en-US" sz="1400" dirty="0"/>
              <a:t>Anticoagulation therapy : 3-6 months of anticoagulation therapy was associated with complete recanalization in 50% of patients</a:t>
            </a:r>
          </a:p>
          <a:p>
            <a:pPr algn="l"/>
            <a:r>
              <a:rPr lang="en-US" sz="1200" b="1" dirty="0">
                <a:solidFill>
                  <a:srgbClr val="FF0000"/>
                </a:solidFill>
              </a:rPr>
              <a:t>Start with low molecular weight heparin in order to achieve rapid anticoagulation. Shift to oral anticoagulation as soon as the patient’s condition has stabilized, when no invasive procedure is planned</a:t>
            </a:r>
          </a:p>
          <a:p>
            <a:pPr marL="285750" indent="-285750" algn="l">
              <a:buFont typeface="Arial" panose="020B0604020202020204" pitchFamily="34" charset="0"/>
              <a:buChar char="•"/>
            </a:pPr>
            <a:r>
              <a:rPr lang="en-US" sz="1400" dirty="0"/>
              <a:t>permanent anticoagulation therapy be considered for patients with permanent prothrombotic conditions.</a:t>
            </a:r>
          </a:p>
          <a:p>
            <a:pPr marL="285750" indent="-285750" algn="l">
              <a:buFont typeface="Arial" panose="020B0604020202020204" pitchFamily="34" charset="0"/>
              <a:buChar char="•"/>
            </a:pPr>
            <a:r>
              <a:rPr lang="en-US" sz="1400" dirty="0"/>
              <a:t>When clinical and radiological features indicate that a patient has intestinal infarction, emergency laparotomy for resection of the overtly necrotic parts of the gut should be performed.</a:t>
            </a:r>
          </a:p>
        </p:txBody>
      </p:sp>
    </p:spTree>
    <p:extLst>
      <p:ext uri="{BB962C8B-B14F-4D97-AF65-F5344CB8AC3E}">
        <p14:creationId xmlns:p14="http://schemas.microsoft.com/office/powerpoint/2010/main" val="3524461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F27A-1D41-C4DE-C7D1-1CDC23D428DA}"/>
              </a:ext>
            </a:extLst>
          </p:cNvPr>
          <p:cNvSpPr>
            <a:spLocks noGrp="1"/>
          </p:cNvSpPr>
          <p:nvPr>
            <p:ph type="title"/>
          </p:nvPr>
        </p:nvSpPr>
        <p:spPr>
          <a:xfrm>
            <a:off x="1294362" y="356649"/>
            <a:ext cx="9603275" cy="1049235"/>
          </a:xfrm>
        </p:spPr>
        <p:txBody>
          <a:bodyPr/>
          <a:lstStyle/>
          <a:p>
            <a:r>
              <a:rPr lang="en-US"/>
              <a:t>Chronic Portal Vein Thrombosis</a:t>
            </a:r>
          </a:p>
        </p:txBody>
      </p:sp>
      <p:sp>
        <p:nvSpPr>
          <p:cNvPr id="3" name="Text Placeholder 2">
            <a:extLst>
              <a:ext uri="{FF2B5EF4-FFF2-40B4-BE49-F238E27FC236}">
                <a16:creationId xmlns:a16="http://schemas.microsoft.com/office/drawing/2014/main" id="{4B16993D-C0C0-956C-F6DB-CDF20D99085A}"/>
              </a:ext>
            </a:extLst>
          </p:cNvPr>
          <p:cNvSpPr>
            <a:spLocks noGrp="1"/>
          </p:cNvSpPr>
          <p:nvPr>
            <p:ph type="body" sz="quarter" idx="12"/>
          </p:nvPr>
        </p:nvSpPr>
        <p:spPr>
          <a:xfrm>
            <a:off x="149290" y="1865037"/>
            <a:ext cx="12042710" cy="4162539"/>
          </a:xfrm>
        </p:spPr>
        <p:txBody>
          <a:bodyPr>
            <a:normAutofit/>
          </a:bodyPr>
          <a:lstStyle/>
          <a:p>
            <a:pPr algn="l"/>
            <a:r>
              <a:rPr lang="en-US" sz="1200" b="1" dirty="0"/>
              <a:t>known as portal cavernoma</a:t>
            </a:r>
          </a:p>
          <a:p>
            <a:pPr algn="l"/>
            <a:r>
              <a:rPr lang="en-US" sz="1200" b="1" dirty="0"/>
              <a:t>Clinical and Laboratory Manifestations</a:t>
            </a:r>
          </a:p>
          <a:p>
            <a:pPr algn="l"/>
            <a:r>
              <a:rPr lang="en-US" sz="1200" b="1" dirty="0"/>
              <a:t>hypersplenism or portal hypertension. </a:t>
            </a:r>
          </a:p>
          <a:p>
            <a:pPr algn="l"/>
            <a:r>
              <a:rPr lang="en-US" sz="1200" b="1" dirty="0"/>
              <a:t>Biliary symptoms related to portal cholangiopathy (jaundice, biliary pain, cholangitis, cholecystitis, or pancreatitis) rarely reveal a cavernoma.</a:t>
            </a:r>
          </a:p>
          <a:p>
            <a:pPr algn="l"/>
            <a:r>
              <a:rPr lang="en-US" sz="1200" b="1" dirty="0"/>
              <a:t>Gastrointestinal bleeding .</a:t>
            </a:r>
          </a:p>
          <a:p>
            <a:pPr algn="l"/>
            <a:r>
              <a:rPr lang="en-US" sz="1200" b="1" dirty="0"/>
              <a:t>ascites or encephalopathy are uncommon</a:t>
            </a:r>
          </a:p>
          <a:p>
            <a:pPr algn="l"/>
            <a:r>
              <a:rPr lang="en-US" sz="1200" b="1" dirty="0"/>
              <a:t>Liver tests are typically normal in patients with portal cavernoma in the absence of underlying liver disease.</a:t>
            </a:r>
          </a:p>
          <a:p>
            <a:pPr algn="l"/>
            <a:r>
              <a:rPr lang="en-US" sz="1200" b="1" dirty="0"/>
              <a:t>Coagulation factor levels can be moderately altered.</a:t>
            </a:r>
          </a:p>
          <a:p>
            <a:pPr algn="l"/>
            <a:r>
              <a:rPr lang="en-US" sz="1200" b="1" dirty="0"/>
              <a:t> Portal cholangiopathy should be considered when there are cholestatic features. </a:t>
            </a:r>
          </a:p>
          <a:p>
            <a:pPr algn="l"/>
            <a:r>
              <a:rPr lang="en-US" sz="1200" b="1" dirty="0"/>
              <a:t>Hepatopulmonary syndrome is present in about 10% of patients</a:t>
            </a:r>
          </a:p>
        </p:txBody>
      </p:sp>
    </p:spTree>
    <p:extLst>
      <p:ext uri="{BB962C8B-B14F-4D97-AF65-F5344CB8AC3E}">
        <p14:creationId xmlns:p14="http://schemas.microsoft.com/office/powerpoint/2010/main" val="1498035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4DBD68-DAF5-38CD-437A-4CAB19F30CFC}"/>
              </a:ext>
            </a:extLst>
          </p:cNvPr>
          <p:cNvSpPr>
            <a:spLocks noGrp="1"/>
          </p:cNvSpPr>
          <p:nvPr>
            <p:ph type="body" sz="quarter" idx="12"/>
          </p:nvPr>
        </p:nvSpPr>
        <p:spPr>
          <a:xfrm>
            <a:off x="161926" y="65314"/>
            <a:ext cx="11315700" cy="5846242"/>
          </a:xfrm>
        </p:spPr>
        <p:txBody>
          <a:bodyPr/>
          <a:lstStyle/>
          <a:p>
            <a:endParaRPr lang="en-US" dirty="0"/>
          </a:p>
        </p:txBody>
      </p:sp>
      <p:pic>
        <p:nvPicPr>
          <p:cNvPr id="2050" name="Picture 2">
            <a:extLst>
              <a:ext uri="{FF2B5EF4-FFF2-40B4-BE49-F238E27FC236}">
                <a16:creationId xmlns:a16="http://schemas.microsoft.com/office/drawing/2014/main" id="{70C4249E-1D6B-FFD6-0F2A-234E7EEFE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395" y="65314"/>
            <a:ext cx="7330993" cy="5643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60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C0B7-3CF8-143E-939D-55E80D0D3ED6}"/>
              </a:ext>
            </a:extLst>
          </p:cNvPr>
          <p:cNvSpPr>
            <a:spLocks noGrp="1"/>
          </p:cNvSpPr>
          <p:nvPr>
            <p:ph type="title"/>
          </p:nvPr>
        </p:nvSpPr>
        <p:spPr/>
        <p:txBody>
          <a:bodyPr/>
          <a:lstStyle/>
          <a:p>
            <a:r>
              <a:rPr lang="en-US" dirty="0"/>
              <a:t>Diagnosis.</a:t>
            </a:r>
          </a:p>
        </p:txBody>
      </p:sp>
      <p:sp>
        <p:nvSpPr>
          <p:cNvPr id="3" name="Text Placeholder 2">
            <a:extLst>
              <a:ext uri="{FF2B5EF4-FFF2-40B4-BE49-F238E27FC236}">
                <a16:creationId xmlns:a16="http://schemas.microsoft.com/office/drawing/2014/main" id="{F5088158-6F9E-EE12-E316-B6E98482A162}"/>
              </a:ext>
            </a:extLst>
          </p:cNvPr>
          <p:cNvSpPr>
            <a:spLocks noGrp="1"/>
          </p:cNvSpPr>
          <p:nvPr>
            <p:ph type="body" sz="quarter" idx="12"/>
          </p:nvPr>
        </p:nvSpPr>
        <p:spPr>
          <a:xfrm>
            <a:off x="0" y="1586204"/>
            <a:ext cx="12192000" cy="4562669"/>
          </a:xfrm>
        </p:spPr>
        <p:txBody>
          <a:bodyPr>
            <a:normAutofit/>
          </a:bodyPr>
          <a:lstStyle/>
          <a:p>
            <a:pPr algn="l"/>
            <a:r>
              <a:rPr lang="en-US" sz="1800" b="1" dirty="0"/>
              <a:t>Abdominal imaging with abdominal ultrasound with colour doppler</a:t>
            </a:r>
          </a:p>
          <a:p>
            <a:pPr algn="l"/>
            <a:r>
              <a:rPr lang="en-US" sz="1800" b="1" dirty="0"/>
              <a:t>CT abdominal angiography</a:t>
            </a:r>
          </a:p>
          <a:p>
            <a:pPr algn="l"/>
            <a:r>
              <a:rPr lang="en-US" sz="1800" b="1" dirty="0"/>
              <a:t>MR angiography</a:t>
            </a:r>
          </a:p>
          <a:p>
            <a:pPr algn="l"/>
            <a:endParaRPr lang="en-US" sz="1800" b="1" dirty="0"/>
          </a:p>
          <a:p>
            <a:pPr algn="l"/>
            <a:endParaRPr lang="en-US" sz="1800" b="1" dirty="0"/>
          </a:p>
          <a:p>
            <a:pPr algn="l"/>
            <a:endParaRPr lang="en-US" sz="1800" b="1" dirty="0"/>
          </a:p>
        </p:txBody>
      </p:sp>
    </p:spTree>
    <p:extLst>
      <p:ext uri="{BB962C8B-B14F-4D97-AF65-F5344CB8AC3E}">
        <p14:creationId xmlns:p14="http://schemas.microsoft.com/office/powerpoint/2010/main" val="1736167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539A-BEC9-1E28-1A0E-4266E1835F15}"/>
              </a:ext>
            </a:extLst>
          </p:cNvPr>
          <p:cNvSpPr>
            <a:spLocks noGrp="1"/>
          </p:cNvSpPr>
          <p:nvPr>
            <p:ph type="title"/>
          </p:nvPr>
        </p:nvSpPr>
        <p:spPr>
          <a:xfrm>
            <a:off x="1294363" y="261257"/>
            <a:ext cx="9603275" cy="1175657"/>
          </a:xfrm>
        </p:spPr>
        <p:txBody>
          <a:bodyPr/>
          <a:lstStyle/>
          <a:p>
            <a:r>
              <a:rPr lang="en-US" dirty="0"/>
              <a:t>Treatment</a:t>
            </a:r>
          </a:p>
        </p:txBody>
      </p:sp>
      <p:sp>
        <p:nvSpPr>
          <p:cNvPr id="3" name="Text Placeholder 2">
            <a:extLst>
              <a:ext uri="{FF2B5EF4-FFF2-40B4-BE49-F238E27FC236}">
                <a16:creationId xmlns:a16="http://schemas.microsoft.com/office/drawing/2014/main" id="{D0142BD1-22E9-1041-F6AE-4C34B3BBEBAC}"/>
              </a:ext>
            </a:extLst>
          </p:cNvPr>
          <p:cNvSpPr>
            <a:spLocks noGrp="1"/>
          </p:cNvSpPr>
          <p:nvPr>
            <p:ph type="body" sz="quarter" idx="12"/>
          </p:nvPr>
        </p:nvSpPr>
        <p:spPr>
          <a:xfrm>
            <a:off x="65314" y="1865037"/>
            <a:ext cx="12126686" cy="4188444"/>
          </a:xfrm>
        </p:spPr>
        <p:txBody>
          <a:bodyPr>
            <a:normAutofit/>
          </a:bodyPr>
          <a:lstStyle/>
          <a:p>
            <a:pPr algn="l"/>
            <a:r>
              <a:rPr lang="en-US" sz="1200" b="1" dirty="0"/>
              <a:t>Therapy for chronic PVT can be separated into three areas: </a:t>
            </a:r>
          </a:p>
          <a:p>
            <a:pPr algn="l"/>
            <a:r>
              <a:rPr lang="en-US" sz="1200" b="1" dirty="0"/>
              <a:t>prevention and treatment of gastrointestinal bleeding</a:t>
            </a:r>
          </a:p>
          <a:p>
            <a:pPr algn="l"/>
            <a:r>
              <a:rPr lang="en-US" sz="1200" b="1" dirty="0"/>
              <a:t> prevention of recurrent thrombosis </a:t>
            </a:r>
          </a:p>
          <a:p>
            <a:pPr algn="l"/>
            <a:r>
              <a:rPr lang="en-US" sz="1200" b="1" dirty="0"/>
              <a:t>treatment of portal cholangiopathy</a:t>
            </a:r>
            <a:r>
              <a:rPr lang="en-US" sz="1200" dirty="0"/>
              <a:t>.</a:t>
            </a:r>
          </a:p>
          <a:p>
            <a:pPr algn="l"/>
            <a:endParaRPr lang="en-US" sz="800" dirty="0"/>
          </a:p>
          <a:p>
            <a:pPr algn="l"/>
            <a:endParaRPr lang="en-US" sz="800" dirty="0"/>
          </a:p>
          <a:p>
            <a:pPr algn="l"/>
            <a:endParaRPr lang="en-US" sz="800" dirty="0"/>
          </a:p>
          <a:p>
            <a:pPr algn="l"/>
            <a:endParaRPr lang="en-US" sz="800" dirty="0"/>
          </a:p>
          <a:p>
            <a:pPr algn="l"/>
            <a:endParaRPr lang="en-US" sz="800" dirty="0"/>
          </a:p>
          <a:p>
            <a:pPr algn="l"/>
            <a:endParaRPr lang="en-US" sz="800" dirty="0"/>
          </a:p>
          <a:p>
            <a:pPr algn="l"/>
            <a:endParaRPr lang="en-US" sz="800" dirty="0"/>
          </a:p>
          <a:p>
            <a:pPr algn="l"/>
            <a:endParaRPr lang="en-US" sz="800" dirty="0"/>
          </a:p>
          <a:p>
            <a:pPr algn="l"/>
            <a:endParaRPr lang="en-US" sz="1200" dirty="0"/>
          </a:p>
        </p:txBody>
      </p:sp>
    </p:spTree>
    <p:extLst>
      <p:ext uri="{BB962C8B-B14F-4D97-AF65-F5344CB8AC3E}">
        <p14:creationId xmlns:p14="http://schemas.microsoft.com/office/powerpoint/2010/main" val="1392259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6376A-EDDC-4106-0A2F-8A00D4B8B693}"/>
              </a:ext>
            </a:extLst>
          </p:cNvPr>
          <p:cNvSpPr>
            <a:spLocks noGrp="1"/>
          </p:cNvSpPr>
          <p:nvPr>
            <p:ph type="title"/>
          </p:nvPr>
        </p:nvSpPr>
        <p:spPr>
          <a:xfrm>
            <a:off x="1294363" y="186612"/>
            <a:ext cx="9603275" cy="1324948"/>
          </a:xfrm>
        </p:spPr>
        <p:txBody>
          <a:bodyPr/>
          <a:lstStyle/>
          <a:p>
            <a:r>
              <a:rPr lang="en-US" dirty="0"/>
              <a:t>Sinusoidal Obstruction Syndrome (Hepatic</a:t>
            </a:r>
            <a:br>
              <a:rPr lang="en-US" dirty="0"/>
            </a:br>
            <a:r>
              <a:rPr lang="en-US" dirty="0"/>
              <a:t>Venoocclusive Disease)</a:t>
            </a:r>
          </a:p>
        </p:txBody>
      </p:sp>
      <p:sp>
        <p:nvSpPr>
          <p:cNvPr id="3" name="Text Placeholder 2">
            <a:extLst>
              <a:ext uri="{FF2B5EF4-FFF2-40B4-BE49-F238E27FC236}">
                <a16:creationId xmlns:a16="http://schemas.microsoft.com/office/drawing/2014/main" id="{87E5DE6B-D92D-905E-F527-4D7B9A76C15A}"/>
              </a:ext>
            </a:extLst>
          </p:cNvPr>
          <p:cNvSpPr>
            <a:spLocks noGrp="1"/>
          </p:cNvSpPr>
          <p:nvPr>
            <p:ph type="body" sz="quarter" idx="12"/>
          </p:nvPr>
        </p:nvSpPr>
        <p:spPr>
          <a:xfrm>
            <a:off x="93306" y="1865037"/>
            <a:ext cx="11980506" cy="4041241"/>
          </a:xfrm>
        </p:spPr>
        <p:txBody>
          <a:bodyPr>
            <a:normAutofit/>
          </a:bodyPr>
          <a:lstStyle/>
          <a:p>
            <a:pPr algn="l"/>
            <a:r>
              <a:rPr lang="en-US" sz="1200" b="1" dirty="0"/>
              <a:t>occurs most commonly as a complication of myeloablative regimens that are used to prepare patients for hematopoietic stem cell transplantation </a:t>
            </a:r>
          </a:p>
          <a:p>
            <a:pPr algn="l"/>
            <a:r>
              <a:rPr lang="en-US" sz="1200" b="1" dirty="0"/>
              <a:t>Other causes of SOS include chemotherapeutic agents at more conventional doses, chronic immunosuppression with azathioprine or 6-thioguanine, and ingestion of herbal teas made with pyrrolizidine alkaloids or food sources contaminated pyrrolizidine alkaloids.</a:t>
            </a:r>
          </a:p>
        </p:txBody>
      </p:sp>
    </p:spTree>
    <p:extLst>
      <p:ext uri="{BB962C8B-B14F-4D97-AF65-F5344CB8AC3E}">
        <p14:creationId xmlns:p14="http://schemas.microsoft.com/office/powerpoint/2010/main" val="2953097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Vascular liver disorders include:</a:t>
            </a:r>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86204"/>
            <a:ext cx="9603275" cy="4467277"/>
          </a:xfrm>
        </p:spPr>
        <p:txBody>
          <a:bodyPr>
            <a:normAutofit/>
          </a:bodyPr>
          <a:lstStyle/>
          <a:p>
            <a:pPr marL="0" lvl="0" indent="0">
              <a:buNone/>
            </a:pPr>
            <a:endParaRPr lang="en-US" dirty="0">
              <a:solidFill>
                <a:srgbClr val="000000"/>
              </a:solidFill>
              <a:ea typeface="Tahoma" panose="020B0604030504040204" pitchFamily="34" charset="0"/>
              <a:cs typeface="Tahoma" panose="020B0604030504040204" pitchFamily="34" charset="0"/>
            </a:endParaRPr>
          </a:p>
          <a:p>
            <a:pPr lvl="1"/>
            <a:r>
              <a:rPr lang="en-US" dirty="0">
                <a:solidFill>
                  <a:srgbClr val="000000"/>
                </a:solidFill>
                <a:ea typeface="Tahoma" panose="020B0604030504040204" pitchFamily="34" charset="0"/>
                <a:cs typeface="Tahoma" panose="020B0604030504040204" pitchFamily="34" charset="0"/>
              </a:rPr>
              <a:t> Portal vein thrombosis</a:t>
            </a:r>
          </a:p>
          <a:p>
            <a:pPr lvl="1"/>
            <a:r>
              <a:rPr lang="en-US" dirty="0">
                <a:solidFill>
                  <a:srgbClr val="000000"/>
                </a:solidFill>
                <a:ea typeface="Tahoma" panose="020B0604030504040204" pitchFamily="34" charset="0"/>
                <a:cs typeface="Tahoma" panose="020B0604030504040204" pitchFamily="34" charset="0"/>
              </a:rPr>
              <a:t>Hepatic artery diseases (aneurysm, thrombosis)*</a:t>
            </a:r>
          </a:p>
          <a:p>
            <a:pPr lvl="1"/>
            <a:r>
              <a:rPr lang="en-US" dirty="0">
                <a:solidFill>
                  <a:srgbClr val="000000"/>
                </a:solidFill>
                <a:ea typeface="Tahoma" panose="020B0604030504040204" pitchFamily="34" charset="0"/>
                <a:cs typeface="Tahoma" panose="020B0604030504040204" pitchFamily="34" charset="0"/>
              </a:rPr>
              <a:t>Sinusoidal obstruction syndrome</a:t>
            </a:r>
          </a:p>
          <a:p>
            <a:pPr lvl="1"/>
            <a:r>
              <a:rPr lang="en-US" dirty="0">
                <a:solidFill>
                  <a:srgbClr val="000000"/>
                </a:solidFill>
                <a:ea typeface="Tahoma" panose="020B0604030504040204" pitchFamily="34" charset="0"/>
                <a:cs typeface="Tahoma" panose="020B0604030504040204" pitchFamily="34" charset="0"/>
              </a:rPr>
              <a:t>Radiation-induced liver disease*</a:t>
            </a:r>
          </a:p>
          <a:p>
            <a:pPr lvl="1"/>
            <a:r>
              <a:rPr lang="en-US" dirty="0">
                <a:solidFill>
                  <a:srgbClr val="000000"/>
                </a:solidFill>
                <a:ea typeface="Tahoma" panose="020B0604030504040204" pitchFamily="34" charset="0"/>
                <a:cs typeface="Tahoma" panose="020B0604030504040204" pitchFamily="34" charset="0"/>
              </a:rPr>
              <a:t>Peliosis hepatis and sinusoidal dilatation*</a:t>
            </a:r>
          </a:p>
          <a:p>
            <a:pPr lvl="1"/>
            <a:r>
              <a:rPr lang="en-US" dirty="0">
                <a:solidFill>
                  <a:srgbClr val="000000"/>
                </a:solidFill>
                <a:ea typeface="Tahoma" panose="020B0604030504040204" pitchFamily="34" charset="0"/>
                <a:cs typeface="Tahoma" panose="020B0604030504040204" pitchFamily="34" charset="0"/>
              </a:rPr>
              <a:t>Budd-Chiari syndrome</a:t>
            </a:r>
          </a:p>
          <a:p>
            <a:pPr lvl="1"/>
            <a:r>
              <a:rPr lang="en-US" dirty="0">
                <a:solidFill>
                  <a:srgbClr val="000000"/>
                </a:solidFill>
                <a:ea typeface="Tahoma" panose="020B0604030504040204" pitchFamily="34" charset="0"/>
                <a:cs typeface="Tahoma" panose="020B0604030504040204" pitchFamily="34" charset="0"/>
              </a:rPr>
              <a:t>Congenital vascular malformations</a:t>
            </a:r>
          </a:p>
          <a:p>
            <a:pPr marL="457200" lvl="1" indent="0">
              <a:buNone/>
            </a:pPr>
            <a:endParaRPr lang="en-US" dirty="0">
              <a:ea typeface="Tahoma" panose="020B0604030504040204" pitchFamily="34" charset="0"/>
              <a:cs typeface="Tahoma" panose="020B0604030504040204" pitchFamily="34" charset="0"/>
            </a:endParaRPr>
          </a:p>
          <a:p>
            <a:endParaRPr lang="en-US" dirty="0"/>
          </a:p>
          <a:p>
            <a:endParaRPr lang="en-US" dirty="0"/>
          </a:p>
        </p:txBody>
      </p:sp>
    </p:spTree>
    <p:extLst>
      <p:ext uri="{BB962C8B-B14F-4D97-AF65-F5344CB8AC3E}">
        <p14:creationId xmlns:p14="http://schemas.microsoft.com/office/powerpoint/2010/main" val="2094298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01B787-081A-98FB-D142-BF2D899988BA}"/>
              </a:ext>
            </a:extLst>
          </p:cNvPr>
          <p:cNvSpPr>
            <a:spLocks noGrp="1"/>
          </p:cNvSpPr>
          <p:nvPr>
            <p:ph type="body" sz="quarter" idx="12"/>
          </p:nvPr>
        </p:nvSpPr>
        <p:spPr>
          <a:xfrm>
            <a:off x="195943" y="149290"/>
            <a:ext cx="11178073" cy="5691673"/>
          </a:xfrm>
        </p:spPr>
        <p:txBody>
          <a:bodyPr/>
          <a:lstStyle/>
          <a:p>
            <a:endParaRPr lang="en-US" dirty="0"/>
          </a:p>
        </p:txBody>
      </p:sp>
      <p:pic>
        <p:nvPicPr>
          <p:cNvPr id="4098" name="Picture 2">
            <a:extLst>
              <a:ext uri="{FF2B5EF4-FFF2-40B4-BE49-F238E27FC236}">
                <a16:creationId xmlns:a16="http://schemas.microsoft.com/office/drawing/2014/main" id="{EFFC95E0-B0BB-84AF-4EEF-10DC2722F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149290"/>
            <a:ext cx="11945257" cy="5850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55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1DB0D-DD3C-2780-9FE7-A86034A7B1FD}"/>
              </a:ext>
            </a:extLst>
          </p:cNvPr>
          <p:cNvSpPr>
            <a:spLocks noGrp="1"/>
          </p:cNvSpPr>
          <p:nvPr>
            <p:ph type="title"/>
          </p:nvPr>
        </p:nvSpPr>
        <p:spPr>
          <a:xfrm>
            <a:off x="1294363" y="531845"/>
            <a:ext cx="9603275" cy="774441"/>
          </a:xfrm>
        </p:spPr>
        <p:txBody>
          <a:bodyPr>
            <a:normAutofit/>
          </a:bodyPr>
          <a:lstStyle/>
          <a:p>
            <a:r>
              <a:rPr lang="en-US" dirty="0"/>
              <a:t>Diagnosis</a:t>
            </a:r>
          </a:p>
        </p:txBody>
      </p:sp>
      <p:sp>
        <p:nvSpPr>
          <p:cNvPr id="3" name="Text Placeholder 2">
            <a:extLst>
              <a:ext uri="{FF2B5EF4-FFF2-40B4-BE49-F238E27FC236}">
                <a16:creationId xmlns:a16="http://schemas.microsoft.com/office/drawing/2014/main" id="{267179F9-3658-E452-5C7D-0D93C16087C7}"/>
              </a:ext>
            </a:extLst>
          </p:cNvPr>
          <p:cNvSpPr>
            <a:spLocks noGrp="1"/>
          </p:cNvSpPr>
          <p:nvPr>
            <p:ph type="body" sz="quarter" idx="12"/>
          </p:nvPr>
        </p:nvSpPr>
        <p:spPr>
          <a:xfrm>
            <a:off x="0" y="1922106"/>
            <a:ext cx="12192000" cy="4217437"/>
          </a:xfrm>
        </p:spPr>
        <p:txBody>
          <a:bodyPr>
            <a:normAutofit/>
          </a:bodyPr>
          <a:lstStyle/>
          <a:p>
            <a:pPr algn="l"/>
            <a:r>
              <a:rPr lang="en-US" sz="1200" b="1" dirty="0"/>
              <a:t>In the context of typical history , the diagnosis of SOS can be aided by :</a:t>
            </a:r>
          </a:p>
          <a:p>
            <a:pPr algn="l"/>
            <a:r>
              <a:rPr lang="en-US" sz="1200" b="1" dirty="0"/>
              <a:t>The presence of Tender hepatomegaly, fluid retention and weight gain, and elevated serum bilirubin</a:t>
            </a:r>
          </a:p>
          <a:p>
            <a:pPr algn="l"/>
            <a:r>
              <a:rPr lang="en-US" sz="1200" b="1" dirty="0"/>
              <a:t>Rule out other common causes of jaundice</a:t>
            </a:r>
          </a:p>
          <a:p>
            <a:pPr algn="l"/>
            <a:r>
              <a:rPr lang="en-US" sz="1200" b="1" dirty="0"/>
              <a:t>Image the liver with Doppler ultrasound or another modality to rule out other causes and to demonstrate features consistent with SOS</a:t>
            </a:r>
          </a:p>
          <a:p>
            <a:pPr algn="l"/>
            <a:r>
              <a:rPr lang="en-US" sz="1200" b="1" dirty="0"/>
              <a:t>The major strategy for preventing SOS is identification of patients with risk factors for toxic liver injury and avoidance of liver-toxic conditioning regimens in these patients.</a:t>
            </a:r>
          </a:p>
          <a:p>
            <a:pPr algn="l"/>
            <a:endParaRPr lang="en-US" sz="1200" b="1" dirty="0"/>
          </a:p>
          <a:p>
            <a:pPr algn="l"/>
            <a:endParaRPr lang="en-US" sz="1200" b="1" dirty="0"/>
          </a:p>
          <a:p>
            <a:pPr algn="l"/>
            <a:endParaRPr lang="en-US" sz="1200" b="1" dirty="0"/>
          </a:p>
          <a:p>
            <a:pPr algn="l"/>
            <a:endParaRPr lang="en-US" sz="1200" b="1" dirty="0"/>
          </a:p>
          <a:p>
            <a:pPr algn="l"/>
            <a:endParaRPr lang="en-US" sz="1200" b="1" dirty="0"/>
          </a:p>
          <a:p>
            <a:endParaRPr lang="en-US" sz="1200" b="1" dirty="0"/>
          </a:p>
        </p:txBody>
      </p:sp>
    </p:spTree>
    <p:extLst>
      <p:ext uri="{BB962C8B-B14F-4D97-AF65-F5344CB8AC3E}">
        <p14:creationId xmlns:p14="http://schemas.microsoft.com/office/powerpoint/2010/main" val="3709795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E97E1-0479-881B-846E-94568CDCEC6D}"/>
              </a:ext>
            </a:extLst>
          </p:cNvPr>
          <p:cNvSpPr>
            <a:spLocks noGrp="1"/>
          </p:cNvSpPr>
          <p:nvPr>
            <p:ph type="title"/>
          </p:nvPr>
        </p:nvSpPr>
        <p:spPr>
          <a:xfrm>
            <a:off x="1294363" y="587829"/>
            <a:ext cx="9603275" cy="877078"/>
          </a:xfrm>
        </p:spPr>
        <p:txBody>
          <a:bodyPr/>
          <a:lstStyle/>
          <a:p>
            <a:r>
              <a:rPr lang="en-US" dirty="0"/>
              <a:t>Budd-Chiari Syndrome</a:t>
            </a:r>
          </a:p>
        </p:txBody>
      </p:sp>
      <p:sp>
        <p:nvSpPr>
          <p:cNvPr id="3" name="Text Placeholder 2">
            <a:extLst>
              <a:ext uri="{FF2B5EF4-FFF2-40B4-BE49-F238E27FC236}">
                <a16:creationId xmlns:a16="http://schemas.microsoft.com/office/drawing/2014/main" id="{7910A2B3-8CD6-2E87-5473-CB411AB71750}"/>
              </a:ext>
            </a:extLst>
          </p:cNvPr>
          <p:cNvSpPr>
            <a:spLocks noGrp="1"/>
          </p:cNvSpPr>
          <p:nvPr>
            <p:ph type="body" sz="quarter" idx="12"/>
          </p:nvPr>
        </p:nvSpPr>
        <p:spPr>
          <a:xfrm>
            <a:off x="74645" y="1865037"/>
            <a:ext cx="11803224" cy="4041241"/>
          </a:xfrm>
        </p:spPr>
        <p:txBody>
          <a:bodyPr>
            <a:normAutofit/>
          </a:bodyPr>
          <a:lstStyle/>
          <a:p>
            <a:pPr algn="l"/>
            <a:r>
              <a:rPr lang="en-US" sz="1200" dirty="0"/>
              <a:t>hepatic venous outflow tract obstruction independent of the level or mechanism of obstruction. </a:t>
            </a:r>
          </a:p>
          <a:p>
            <a:pPr algn="l"/>
            <a:r>
              <a:rPr lang="en-US" sz="1200" dirty="0"/>
              <a:t>Cardiac and pericardial diseases and sinusoidal obstruction syndrome are excluded from this definition.</a:t>
            </a:r>
          </a:p>
          <a:p>
            <a:pPr algn="l"/>
            <a:endParaRPr lang="en-US" sz="1200" dirty="0"/>
          </a:p>
        </p:txBody>
      </p:sp>
    </p:spTree>
    <p:extLst>
      <p:ext uri="{BB962C8B-B14F-4D97-AF65-F5344CB8AC3E}">
        <p14:creationId xmlns:p14="http://schemas.microsoft.com/office/powerpoint/2010/main" val="2937756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11C098-D945-3B21-0B6F-CA2D01584892}"/>
              </a:ext>
            </a:extLst>
          </p:cNvPr>
          <p:cNvSpPr>
            <a:spLocks noGrp="1"/>
          </p:cNvSpPr>
          <p:nvPr>
            <p:ph type="body" sz="quarter" idx="12"/>
          </p:nvPr>
        </p:nvSpPr>
        <p:spPr>
          <a:xfrm>
            <a:off x="374986" y="68160"/>
            <a:ext cx="9926010" cy="5035685"/>
          </a:xfrm>
        </p:spPr>
        <p:txBody>
          <a:bodyPr/>
          <a:lstStyle/>
          <a:p>
            <a:endParaRPr lang="en-US" dirty="0"/>
          </a:p>
        </p:txBody>
      </p:sp>
      <p:pic>
        <p:nvPicPr>
          <p:cNvPr id="3074" name="Picture 2">
            <a:extLst>
              <a:ext uri="{FF2B5EF4-FFF2-40B4-BE49-F238E27FC236}">
                <a16:creationId xmlns:a16="http://schemas.microsoft.com/office/drawing/2014/main" id="{38757EDD-DB20-905F-2854-03649C1D7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38" y="65315"/>
            <a:ext cx="11583844" cy="585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288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55D85-C9B9-7A8A-B28B-3E4B62CB68FD}"/>
              </a:ext>
            </a:extLst>
          </p:cNvPr>
          <p:cNvSpPr>
            <a:spLocks noGrp="1"/>
          </p:cNvSpPr>
          <p:nvPr>
            <p:ph type="title"/>
          </p:nvPr>
        </p:nvSpPr>
        <p:spPr>
          <a:xfrm>
            <a:off x="1294363" y="804519"/>
            <a:ext cx="9603275" cy="660387"/>
          </a:xfrm>
        </p:spPr>
        <p:txBody>
          <a:bodyPr/>
          <a:lstStyle/>
          <a:p>
            <a:r>
              <a:rPr lang="en-US" dirty="0"/>
              <a:t>Causes.</a:t>
            </a:r>
          </a:p>
        </p:txBody>
      </p:sp>
      <p:sp>
        <p:nvSpPr>
          <p:cNvPr id="3" name="Text Placeholder 2">
            <a:extLst>
              <a:ext uri="{FF2B5EF4-FFF2-40B4-BE49-F238E27FC236}">
                <a16:creationId xmlns:a16="http://schemas.microsoft.com/office/drawing/2014/main" id="{7EF85A33-C1D2-BDE0-F1D8-C226D6B15D36}"/>
              </a:ext>
            </a:extLst>
          </p:cNvPr>
          <p:cNvSpPr>
            <a:spLocks noGrp="1"/>
          </p:cNvSpPr>
          <p:nvPr>
            <p:ph type="body" sz="quarter" idx="12"/>
          </p:nvPr>
        </p:nvSpPr>
        <p:spPr>
          <a:xfrm>
            <a:off x="0" y="1567543"/>
            <a:ext cx="12192000" cy="4485938"/>
          </a:xfrm>
        </p:spPr>
        <p:txBody>
          <a:bodyPr>
            <a:normAutofit/>
          </a:bodyPr>
          <a:lstStyle/>
          <a:p>
            <a:pPr algn="l"/>
            <a:r>
              <a:rPr lang="en-US" sz="1200" dirty="0"/>
              <a:t>BCS is  divided into :</a:t>
            </a:r>
          </a:p>
          <a:p>
            <a:pPr algn="l"/>
            <a:r>
              <a:rPr lang="en-US" sz="1200" dirty="0"/>
              <a:t> “secondary” BCS when related to compression or invasion by a lesion originating outside the veins (benign or malignant tumor,</a:t>
            </a:r>
          </a:p>
          <a:p>
            <a:pPr algn="l"/>
            <a:r>
              <a:rPr lang="en-US" sz="1200" dirty="0"/>
              <a:t>abscess, cyst, etc.);  and “primary” BCS when related to a primarily venous disease (thrombosis or phlebitis)</a:t>
            </a:r>
          </a:p>
          <a:p>
            <a:pPr algn="l"/>
            <a:r>
              <a:rPr lang="en-US" sz="1200" dirty="0"/>
              <a:t>Secondary Budd-Chiari Syndrome. Hepatocellular carcinoma, renal and adrenal adenocarcinoma, primary hepatic hemangiosarcoma, epithelioid </a:t>
            </a:r>
            <a:r>
              <a:rPr lang="en-US" sz="1200" dirty="0" err="1"/>
              <a:t>hemangioendothelioma</a:t>
            </a:r>
            <a:r>
              <a:rPr lang="en-US" sz="1200" dirty="0"/>
              <a:t>, sarcoma of the IVC, right atrial myxoma, and alveolar hydatid disease may cause BCS through invasion of the venous outflow</a:t>
            </a:r>
          </a:p>
          <a:p>
            <a:pPr algn="l"/>
            <a:r>
              <a:rPr lang="en-US" sz="1200" dirty="0"/>
              <a:t>Primary Budd-Chiari syndrome: </a:t>
            </a:r>
          </a:p>
          <a:p>
            <a:pPr algn="l"/>
            <a:r>
              <a:rPr lang="en-US" sz="1200" dirty="0"/>
              <a:t>Overall, an underlying risk factor for thrombosis is found in up to 87% of patients with BCS. A combination of several causal factors is demonstrated in about</a:t>
            </a:r>
          </a:p>
          <a:p>
            <a:pPr algn="l"/>
            <a:r>
              <a:rPr lang="en-US" sz="1200" dirty="0"/>
              <a:t>25% of patients,</a:t>
            </a:r>
          </a:p>
        </p:txBody>
      </p:sp>
    </p:spTree>
    <p:extLst>
      <p:ext uri="{BB962C8B-B14F-4D97-AF65-F5344CB8AC3E}">
        <p14:creationId xmlns:p14="http://schemas.microsoft.com/office/powerpoint/2010/main" val="4238168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58EB9-B9AD-1546-B1B9-43EFF04791FD}"/>
              </a:ext>
            </a:extLst>
          </p:cNvPr>
          <p:cNvSpPr>
            <a:spLocks noGrp="1"/>
          </p:cNvSpPr>
          <p:nvPr>
            <p:ph type="title"/>
          </p:nvPr>
        </p:nvSpPr>
        <p:spPr>
          <a:xfrm>
            <a:off x="1278293" y="326571"/>
            <a:ext cx="9619345" cy="1119675"/>
          </a:xfrm>
        </p:spPr>
        <p:txBody>
          <a:bodyPr>
            <a:normAutofit/>
          </a:bodyPr>
          <a:lstStyle/>
          <a:p>
            <a:r>
              <a:rPr lang="en-US" sz="2000" dirty="0"/>
              <a:t>Clinical and Laboratory Features</a:t>
            </a:r>
          </a:p>
        </p:txBody>
      </p:sp>
      <p:sp>
        <p:nvSpPr>
          <p:cNvPr id="3" name="Text Placeholder 2">
            <a:extLst>
              <a:ext uri="{FF2B5EF4-FFF2-40B4-BE49-F238E27FC236}">
                <a16:creationId xmlns:a16="http://schemas.microsoft.com/office/drawing/2014/main" id="{F15E8246-5AC9-8FAF-558B-2F950AE7C3E7}"/>
              </a:ext>
            </a:extLst>
          </p:cNvPr>
          <p:cNvSpPr>
            <a:spLocks noGrp="1"/>
          </p:cNvSpPr>
          <p:nvPr>
            <p:ph type="body" sz="quarter" idx="12"/>
          </p:nvPr>
        </p:nvSpPr>
        <p:spPr>
          <a:xfrm>
            <a:off x="0" y="1446247"/>
            <a:ext cx="12192000" cy="4702626"/>
          </a:xfrm>
        </p:spPr>
        <p:txBody>
          <a:bodyPr>
            <a:normAutofit/>
          </a:bodyPr>
          <a:lstStyle/>
          <a:p>
            <a:pPr algn="l"/>
            <a:r>
              <a:rPr lang="en-US" sz="1200" b="1" dirty="0"/>
              <a:t>Presentation ranges from complete absence of symptoms to fulminant hepatic failure, through acute (rapid) or chronic (progressive) development of symptoms over weeks to months before diagnosis is made.</a:t>
            </a:r>
          </a:p>
          <a:p>
            <a:pPr algn="l"/>
            <a:r>
              <a:rPr lang="en-US" sz="1200" b="1" dirty="0"/>
              <a:t>Classical signs and symptoms of BCS include fever, abdominal pain, ascites, lower extremity edema, gastrointestinal bleeding, and hepatic encephalopathy, each of which may be absent in patients with overt BCS.</a:t>
            </a:r>
          </a:p>
          <a:p>
            <a:pPr algn="l"/>
            <a:r>
              <a:rPr lang="en-US" sz="1200" b="1" dirty="0"/>
              <a:t> Jaundice is relatively uncommon.</a:t>
            </a:r>
          </a:p>
          <a:p>
            <a:pPr algn="l"/>
            <a:r>
              <a:rPr lang="en-US" sz="1200" b="1" dirty="0"/>
              <a:t>Marked dilation of subcutaneous veins on the trunk has a high specificity but a low sensitivity for IVC block. </a:t>
            </a:r>
          </a:p>
          <a:p>
            <a:pPr algn="l"/>
            <a:r>
              <a:rPr lang="en-US" sz="1200" b="1" dirty="0"/>
              <a:t>Serum aminotransferases and alkaline phosphatase can be normal or increased. Levels of serum albumin, serum bilirubin, and prothrombin can be normal or abnormal, and in some patients are markedly abnormal.</a:t>
            </a:r>
          </a:p>
          <a:p>
            <a:pPr algn="l"/>
            <a:endParaRPr lang="en-US" sz="1200" b="1" dirty="0"/>
          </a:p>
        </p:txBody>
      </p:sp>
    </p:spTree>
    <p:extLst>
      <p:ext uri="{BB962C8B-B14F-4D97-AF65-F5344CB8AC3E}">
        <p14:creationId xmlns:p14="http://schemas.microsoft.com/office/powerpoint/2010/main" val="1913991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2337B-742A-DBB7-4561-F6810A40C9A1}"/>
              </a:ext>
            </a:extLst>
          </p:cNvPr>
          <p:cNvSpPr>
            <a:spLocks noGrp="1"/>
          </p:cNvSpPr>
          <p:nvPr>
            <p:ph type="title"/>
          </p:nvPr>
        </p:nvSpPr>
        <p:spPr>
          <a:xfrm>
            <a:off x="1294363" y="804520"/>
            <a:ext cx="9603275" cy="679048"/>
          </a:xfrm>
        </p:spPr>
        <p:txBody>
          <a:bodyPr/>
          <a:lstStyle/>
          <a:p>
            <a:endParaRPr lang="en-US" dirty="0"/>
          </a:p>
        </p:txBody>
      </p:sp>
      <p:sp>
        <p:nvSpPr>
          <p:cNvPr id="3" name="Text Placeholder 2">
            <a:extLst>
              <a:ext uri="{FF2B5EF4-FFF2-40B4-BE49-F238E27FC236}">
                <a16:creationId xmlns:a16="http://schemas.microsoft.com/office/drawing/2014/main" id="{D98EB12B-72E5-9431-B739-8DF4BA6C34A0}"/>
              </a:ext>
            </a:extLst>
          </p:cNvPr>
          <p:cNvSpPr>
            <a:spLocks noGrp="1"/>
          </p:cNvSpPr>
          <p:nvPr>
            <p:ph type="body" sz="quarter" idx="12"/>
          </p:nvPr>
        </p:nvSpPr>
        <p:spPr>
          <a:xfrm>
            <a:off x="-1" y="1865037"/>
            <a:ext cx="12120465" cy="4188444"/>
          </a:xfrm>
        </p:spPr>
        <p:txBody>
          <a:bodyPr>
            <a:normAutofit/>
          </a:bodyPr>
          <a:lstStyle/>
          <a:p>
            <a:pPr marL="285750" indent="-285750" algn="l">
              <a:buFont typeface="Arial" panose="020B0604020202020204" pitchFamily="34" charset="0"/>
              <a:buChar char="•"/>
            </a:pPr>
            <a:r>
              <a:rPr lang="fr-FR" sz="1800" b="1" dirty="0"/>
              <a:t>serum-ascites albumin concentration gradient &gt;= 1.1 g/dL </a:t>
            </a:r>
            <a:r>
              <a:rPr lang="fr-FR" sz="1800" b="1"/>
              <a:t>and protien </a:t>
            </a:r>
            <a:r>
              <a:rPr lang="fr-FR" sz="1800" b="1" dirty="0"/>
              <a:t>concentration in ascitic fluid above 3 g/dl are suggestive of BGS , </a:t>
            </a:r>
            <a:r>
              <a:rPr lang="en-US" sz="1800" b="1" dirty="0"/>
              <a:t>cardiac disease, or pericardial disease. </a:t>
            </a:r>
          </a:p>
          <a:p>
            <a:pPr marL="285750" indent="-285750" algn="l">
              <a:buFont typeface="Arial" panose="020B0604020202020204" pitchFamily="34" charset="0"/>
              <a:buChar char="•"/>
            </a:pPr>
            <a:r>
              <a:rPr lang="en-US" sz="1800" b="1" dirty="0"/>
              <a:t>Serum creatinine level can be elevated, usually due to prerenal dysfunction.</a:t>
            </a:r>
          </a:p>
          <a:p>
            <a:pPr marL="285750" indent="-285750" algn="l">
              <a:buFont typeface="Arial" panose="020B0604020202020204" pitchFamily="34" charset="0"/>
              <a:buChar char="•"/>
            </a:pPr>
            <a:r>
              <a:rPr lang="en-US" sz="1800" b="1" dirty="0"/>
              <a:t>The course of these manifestations can be steadily progressive or marked by exacerbations and remissions. </a:t>
            </a:r>
          </a:p>
          <a:p>
            <a:pPr marL="285750" indent="-285750" algn="l">
              <a:buFont typeface="Arial" panose="020B0604020202020204" pitchFamily="34" charset="0"/>
              <a:buChar char="•"/>
            </a:pPr>
            <a:r>
              <a:rPr lang="en-US" sz="1800" b="1" dirty="0"/>
              <a:t>The disease can run a long insidious course, or a short period of prodrome followed by a rapid downhill course. </a:t>
            </a:r>
          </a:p>
          <a:p>
            <a:pPr marL="285750" indent="-285750" algn="l">
              <a:buFont typeface="Arial" panose="020B0604020202020204" pitchFamily="34" charset="0"/>
              <a:buChar char="•"/>
            </a:pPr>
            <a:r>
              <a:rPr lang="en-US" sz="1800" b="1" dirty="0"/>
              <a:t>Portal venous obstruction is common in patients with severe forms of the disease.</a:t>
            </a:r>
            <a:endParaRPr lang="fr-FR" sz="1800" b="1" dirty="0"/>
          </a:p>
          <a:p>
            <a:pPr algn="l"/>
            <a:endParaRPr lang="en-US" sz="1200" b="1" dirty="0"/>
          </a:p>
          <a:p>
            <a:pPr algn="l"/>
            <a:endParaRPr lang="en-US" sz="1200" b="1" dirty="0"/>
          </a:p>
          <a:p>
            <a:pPr algn="l"/>
            <a:endParaRPr lang="en-US" sz="1200" b="1" dirty="0"/>
          </a:p>
          <a:p>
            <a:pPr algn="l"/>
            <a:endParaRPr lang="en-US" sz="1200" b="1" dirty="0"/>
          </a:p>
        </p:txBody>
      </p:sp>
    </p:spTree>
    <p:extLst>
      <p:ext uri="{BB962C8B-B14F-4D97-AF65-F5344CB8AC3E}">
        <p14:creationId xmlns:p14="http://schemas.microsoft.com/office/powerpoint/2010/main" val="4291663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781FF-E4C0-E22E-3DC3-77A624E9D366}"/>
              </a:ext>
            </a:extLst>
          </p:cNvPr>
          <p:cNvSpPr>
            <a:spLocks noGrp="1"/>
          </p:cNvSpPr>
          <p:nvPr>
            <p:ph type="title"/>
          </p:nvPr>
        </p:nvSpPr>
        <p:spPr>
          <a:xfrm>
            <a:off x="1294363" y="804520"/>
            <a:ext cx="9603275" cy="669718"/>
          </a:xfrm>
        </p:spPr>
        <p:txBody>
          <a:bodyPr/>
          <a:lstStyle/>
          <a:p>
            <a:r>
              <a:rPr lang="en-US" dirty="0"/>
              <a:t>Imaging Features</a:t>
            </a:r>
          </a:p>
        </p:txBody>
      </p:sp>
      <p:sp>
        <p:nvSpPr>
          <p:cNvPr id="3" name="Text Placeholder 2">
            <a:extLst>
              <a:ext uri="{FF2B5EF4-FFF2-40B4-BE49-F238E27FC236}">
                <a16:creationId xmlns:a16="http://schemas.microsoft.com/office/drawing/2014/main" id="{541C175F-695A-9D3B-1E4C-307F576E1819}"/>
              </a:ext>
            </a:extLst>
          </p:cNvPr>
          <p:cNvSpPr>
            <a:spLocks noGrp="1"/>
          </p:cNvSpPr>
          <p:nvPr>
            <p:ph type="body" sz="quarter" idx="12"/>
          </p:nvPr>
        </p:nvSpPr>
        <p:spPr>
          <a:xfrm>
            <a:off x="0" y="1548883"/>
            <a:ext cx="12192000" cy="4282750"/>
          </a:xfrm>
        </p:spPr>
        <p:txBody>
          <a:bodyPr>
            <a:normAutofit/>
          </a:bodyPr>
          <a:lstStyle/>
          <a:p>
            <a:pPr marL="285750" indent="-285750" algn="l">
              <a:buFont typeface="Arial" panose="020B0604020202020204" pitchFamily="34" charset="0"/>
              <a:buChar char="•"/>
            </a:pPr>
            <a:r>
              <a:rPr lang="en-US" sz="1800" b="1" dirty="0"/>
              <a:t>X-ray Venography Has Been The Gold Standard For The Evaluation Of The Hepatic Veins.</a:t>
            </a:r>
          </a:p>
          <a:p>
            <a:pPr marL="285750" indent="-285750" algn="l">
              <a:buFont typeface="Arial" panose="020B0604020202020204" pitchFamily="34" charset="0"/>
              <a:buChar char="•"/>
            </a:pPr>
            <a:r>
              <a:rPr lang="en-US" sz="1800" b="1" dirty="0"/>
              <a:t>ABDOMINAL ULTRASOUND WITH DOPPLER STUDY</a:t>
            </a:r>
          </a:p>
          <a:p>
            <a:pPr marL="285750" indent="-285750" algn="l">
              <a:buFont typeface="Arial" panose="020B0604020202020204" pitchFamily="34" charset="0"/>
              <a:buChar char="•"/>
            </a:pPr>
            <a:r>
              <a:rPr lang="en-US" sz="1800" b="1" dirty="0"/>
              <a:t>CT ABDOMINAL ANGIOGRAPHY</a:t>
            </a:r>
          </a:p>
          <a:p>
            <a:pPr marL="285750" indent="-285750" algn="l">
              <a:buFont typeface="Arial" panose="020B0604020202020204" pitchFamily="34" charset="0"/>
              <a:buChar char="•"/>
            </a:pPr>
            <a:r>
              <a:rPr lang="en-US" sz="1800" b="1" dirty="0"/>
              <a:t>MR ANGIORAPHY</a:t>
            </a:r>
          </a:p>
          <a:p>
            <a:pPr algn="l"/>
            <a:r>
              <a:rPr lang="en-US" sz="1800" b="1" dirty="0"/>
              <a:t>Caudate lobe hypertrophy is found in about 75% of patients.</a:t>
            </a:r>
          </a:p>
        </p:txBody>
      </p:sp>
    </p:spTree>
    <p:extLst>
      <p:ext uri="{BB962C8B-B14F-4D97-AF65-F5344CB8AC3E}">
        <p14:creationId xmlns:p14="http://schemas.microsoft.com/office/powerpoint/2010/main" val="2292552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BF051-19B3-F57D-FA6A-C02B779B96DC}"/>
              </a:ext>
            </a:extLst>
          </p:cNvPr>
          <p:cNvSpPr>
            <a:spLocks noGrp="1"/>
          </p:cNvSpPr>
          <p:nvPr>
            <p:ph type="title"/>
          </p:nvPr>
        </p:nvSpPr>
        <p:spPr>
          <a:xfrm>
            <a:off x="1294363" y="804519"/>
            <a:ext cx="9603275" cy="688379"/>
          </a:xfrm>
        </p:spPr>
        <p:txBody>
          <a:bodyPr/>
          <a:lstStyle/>
          <a:p>
            <a:r>
              <a:rPr lang="en-US" dirty="0"/>
              <a:t>Therapy</a:t>
            </a:r>
          </a:p>
        </p:txBody>
      </p:sp>
      <p:sp>
        <p:nvSpPr>
          <p:cNvPr id="3" name="Text Placeholder 2">
            <a:extLst>
              <a:ext uri="{FF2B5EF4-FFF2-40B4-BE49-F238E27FC236}">
                <a16:creationId xmlns:a16="http://schemas.microsoft.com/office/drawing/2014/main" id="{A085D896-78BD-E55D-25E0-34EB57D1BA12}"/>
              </a:ext>
            </a:extLst>
          </p:cNvPr>
          <p:cNvSpPr>
            <a:spLocks noGrp="1"/>
          </p:cNvSpPr>
          <p:nvPr>
            <p:ph type="body" sz="quarter" idx="12"/>
          </p:nvPr>
        </p:nvSpPr>
        <p:spPr>
          <a:xfrm>
            <a:off x="0" y="1865037"/>
            <a:ext cx="12192000" cy="4255845"/>
          </a:xfrm>
        </p:spPr>
        <p:txBody>
          <a:bodyPr>
            <a:normAutofit/>
          </a:bodyPr>
          <a:lstStyle/>
          <a:p>
            <a:pPr marL="285750" indent="-285750" algn="l">
              <a:buFont typeface="Arial" panose="020B0604020202020204" pitchFamily="34" charset="0"/>
              <a:buChar char="•"/>
            </a:pPr>
            <a:r>
              <a:rPr lang="en-US" sz="1800" dirty="0"/>
              <a:t>Medical Therapy</a:t>
            </a:r>
          </a:p>
          <a:p>
            <a:pPr algn="l"/>
            <a:r>
              <a:rPr lang="en-US" sz="1800" dirty="0"/>
              <a:t>Underlying Risk Factors for Thrombosis. Oral contraceptives are generally contraindicated in patients with BCS</a:t>
            </a:r>
          </a:p>
          <a:p>
            <a:pPr marL="285750" indent="-285750" algn="l">
              <a:buFont typeface="Arial" panose="020B0604020202020204" pitchFamily="34" charset="0"/>
              <a:buChar char="•"/>
            </a:pPr>
            <a:r>
              <a:rPr lang="en-US" sz="1800" dirty="0"/>
              <a:t>Anticoagulation Therapy</a:t>
            </a:r>
          </a:p>
          <a:p>
            <a:pPr marL="285750" indent="-285750" algn="l">
              <a:buFont typeface="Arial" panose="020B0604020202020204" pitchFamily="34" charset="0"/>
              <a:buChar char="•"/>
            </a:pPr>
            <a:r>
              <a:rPr lang="en-US" sz="1800" dirty="0"/>
              <a:t>Thrombolysis: LIMITED ROLE</a:t>
            </a:r>
          </a:p>
          <a:p>
            <a:pPr marL="285750" indent="-285750" algn="l">
              <a:buFont typeface="Arial" panose="020B0604020202020204" pitchFamily="34" charset="0"/>
              <a:buChar char="•"/>
            </a:pPr>
            <a:r>
              <a:rPr lang="en-US" sz="1800" dirty="0"/>
              <a:t>Medical Treatment for Portal Hypertension.</a:t>
            </a:r>
          </a:p>
          <a:p>
            <a:pPr marL="285750" indent="-285750" algn="l">
              <a:buFont typeface="Arial" panose="020B0604020202020204" pitchFamily="34" charset="0"/>
              <a:buChar char="•"/>
            </a:pPr>
            <a:r>
              <a:rPr lang="en-US" sz="1800" dirty="0"/>
              <a:t>Angioplasty and Stenting.</a:t>
            </a:r>
          </a:p>
          <a:p>
            <a:pPr marL="285750" indent="-285750" algn="l">
              <a:buFont typeface="Arial" panose="020B0604020202020204" pitchFamily="34" charset="0"/>
              <a:buChar char="•"/>
            </a:pPr>
            <a:r>
              <a:rPr lang="en-US" sz="1800" dirty="0"/>
              <a:t>Liver Transplantation : FULMINANT HEPATIC FAILURE</a:t>
            </a:r>
          </a:p>
        </p:txBody>
      </p:sp>
    </p:spTree>
    <p:extLst>
      <p:ext uri="{BB962C8B-B14F-4D97-AF65-F5344CB8AC3E}">
        <p14:creationId xmlns:p14="http://schemas.microsoft.com/office/powerpoint/2010/main" val="3215714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FE1DB7-A337-DA66-DE19-1662AD37BF43}"/>
              </a:ext>
            </a:extLst>
          </p:cNvPr>
          <p:cNvSpPr>
            <a:spLocks noGrp="1"/>
          </p:cNvSpPr>
          <p:nvPr>
            <p:ph type="body" sz="quarter" idx="12"/>
          </p:nvPr>
        </p:nvSpPr>
        <p:spPr/>
        <p:txBody>
          <a:bodyPr/>
          <a:lstStyle/>
          <a:p>
            <a:r>
              <a:rPr lang="en-US" dirty="0"/>
              <a:t>THANKS</a:t>
            </a:r>
          </a:p>
        </p:txBody>
      </p:sp>
    </p:spTree>
    <p:extLst>
      <p:ext uri="{BB962C8B-B14F-4D97-AF65-F5344CB8AC3E}">
        <p14:creationId xmlns:p14="http://schemas.microsoft.com/office/powerpoint/2010/main" val="3953525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Portal Vein Thrombosis</a:t>
            </a:r>
          </a:p>
        </p:txBody>
      </p:sp>
      <p:pic>
        <p:nvPicPr>
          <p:cNvPr id="5" name="Graphic 4" descr="Man and Woman icon">
            <a:extLst>
              <a:ext uri="{FF2B5EF4-FFF2-40B4-BE49-F238E27FC236}">
                <a16:creationId xmlns:a16="http://schemas.microsoft.com/office/drawing/2014/main" id="{2DED0F48-76A7-437D-9746-E2DF97A1CB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742" y="216211"/>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48882"/>
            <a:ext cx="9603275" cy="4504599"/>
          </a:xfrm>
        </p:spPr>
        <p:txBody>
          <a:bodyPr/>
          <a:lstStyle/>
          <a:p>
            <a:pPr marL="0" lvl="0" indent="0">
              <a:buNone/>
            </a:pPr>
            <a:endParaRPr lang="en-US" dirty="0">
              <a:solidFill>
                <a:srgbClr val="000000"/>
              </a:solidFill>
              <a:ea typeface="Tahoma" panose="020B0604030504040204" pitchFamily="34" charset="0"/>
              <a:cs typeface="Tahoma" panose="020B0604030504040204" pitchFamily="34" charset="0"/>
            </a:endParaRPr>
          </a:p>
          <a:p>
            <a:pPr lvl="0"/>
            <a:r>
              <a:rPr lang="en-US" dirty="0"/>
              <a:t>Obstruction of the portal vein or its branches can be related to invasion or constriction by a malignant tumor, or to thrombosis.</a:t>
            </a:r>
          </a:p>
          <a:p>
            <a:pPr lvl="0"/>
            <a:endParaRPr lang="en-US" dirty="0"/>
          </a:p>
          <a:p>
            <a:pPr lvl="0"/>
            <a:endParaRPr lang="en-US" dirty="0"/>
          </a:p>
          <a:p>
            <a:pPr lvl="0"/>
            <a:r>
              <a:rPr lang="en-US" dirty="0"/>
              <a:t>From a clinical point of view, PVT consists of two different entities, acute PVT and chronic PVT, which represent successive stages of the same disease and share similar causes but differ as to their management.</a:t>
            </a:r>
            <a:endParaRPr lang="en-US" dirty="0">
              <a:solidFill>
                <a:srgbClr val="00000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9431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7951677-866F-14DB-035D-9141349A44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9837" y="0"/>
            <a:ext cx="10730204" cy="6064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159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Causes of Portal Vein Thrombosis</a:t>
            </a:r>
          </a:p>
        </p:txBody>
      </p:sp>
      <p:pic>
        <p:nvPicPr>
          <p:cNvPr id="6" name="Graphic 5" descr="Tools icon">
            <a:extLst>
              <a:ext uri="{FF2B5EF4-FFF2-40B4-BE49-F238E27FC236}">
                <a16:creationId xmlns:a16="http://schemas.microsoft.com/office/drawing/2014/main" id="{A0524D64-7C99-4DD6-A26E-C33BE01EC4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84045" y="340011"/>
            <a:ext cx="1044000" cy="104400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0" y="2015732"/>
            <a:ext cx="12191999" cy="4105150"/>
          </a:xfrm>
        </p:spPr>
        <p:txBody>
          <a:bodyPr/>
          <a:lstStyle/>
          <a:p>
            <a:pPr marL="0" lvl="0" indent="0">
              <a:buNone/>
            </a:pPr>
            <a:r>
              <a:rPr lang="en-US" dirty="0"/>
              <a:t>PVT is caused by a combination of local and general risk factors.</a:t>
            </a:r>
          </a:p>
          <a:p>
            <a:endParaRPr lang="en-US" dirty="0"/>
          </a:p>
          <a:p>
            <a:r>
              <a:rPr lang="en-US" dirty="0"/>
              <a:t>Local Factors : 30 % </a:t>
            </a:r>
          </a:p>
          <a:p>
            <a:pPr marL="0" indent="0">
              <a:buNone/>
            </a:pPr>
            <a:r>
              <a:rPr lang="en-US" dirty="0"/>
              <a:t>Malignant tumors and cirrhosis are the leading local factors</a:t>
            </a:r>
          </a:p>
          <a:p>
            <a:pPr marL="0" indent="0">
              <a:buNone/>
            </a:pPr>
            <a:r>
              <a:rPr lang="en-US" dirty="0"/>
              <a:t>A local factor for PVT is more frequently recognized at the acute stage of PVT</a:t>
            </a:r>
          </a:p>
          <a:p>
            <a:endParaRPr lang="en-US" dirty="0"/>
          </a:p>
          <a:p>
            <a:pPr marL="0" indent="0">
              <a:buNone/>
            </a:pPr>
            <a:endParaRPr lang="en-US" dirty="0"/>
          </a:p>
          <a:p>
            <a:pPr marL="0" lvl="0" indent="0">
              <a:buNone/>
            </a:pPr>
            <a:endParaRPr lang="en-US" dirty="0"/>
          </a:p>
          <a:p>
            <a:pPr lvl="0"/>
            <a:endParaRPr lang="en-US" dirty="0"/>
          </a:p>
        </p:txBody>
      </p:sp>
    </p:spTree>
    <p:extLst>
      <p:ext uri="{BB962C8B-B14F-4D97-AF65-F5344CB8AC3E}">
        <p14:creationId xmlns:p14="http://schemas.microsoft.com/office/powerpoint/2010/main" val="2712936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BE591F-613F-436E-207E-7DF04F8497A5}"/>
              </a:ext>
            </a:extLst>
          </p:cNvPr>
          <p:cNvSpPr>
            <a:spLocks noGrp="1"/>
          </p:cNvSpPr>
          <p:nvPr>
            <p:ph idx="1"/>
          </p:nvPr>
        </p:nvSpPr>
        <p:spPr>
          <a:xfrm>
            <a:off x="93307" y="1511560"/>
            <a:ext cx="10804332" cy="4541922"/>
          </a:xfrm>
        </p:spPr>
        <p:txBody>
          <a:bodyPr/>
          <a:lstStyle/>
          <a:p>
            <a:r>
              <a:rPr lang="en-US" b="1" dirty="0">
                <a:solidFill>
                  <a:srgbClr val="FF0000"/>
                </a:solidFill>
              </a:rPr>
              <a:t>Cancer</a:t>
            </a:r>
          </a:p>
          <a:p>
            <a:pPr marL="0" indent="0">
              <a:buNone/>
            </a:pPr>
            <a:r>
              <a:rPr lang="en-US" dirty="0"/>
              <a:t>Any abdominal organ</a:t>
            </a:r>
          </a:p>
          <a:p>
            <a:r>
              <a:rPr lang="en-US" b="1" dirty="0">
                <a:solidFill>
                  <a:srgbClr val="FF0000"/>
                </a:solidFill>
              </a:rPr>
              <a:t>Focal inflammatory lesions</a:t>
            </a:r>
          </a:p>
          <a:p>
            <a:pPr marL="0" indent="0">
              <a:buNone/>
            </a:pPr>
            <a:r>
              <a:rPr lang="en-US" dirty="0"/>
              <a:t>Neonatal omphalitis, umbilical vein catheterization, Diverticulitis, Appendicitis, Pancreatitis</a:t>
            </a:r>
          </a:p>
          <a:p>
            <a:r>
              <a:rPr lang="en-US" b="1" dirty="0">
                <a:solidFill>
                  <a:srgbClr val="FF0000"/>
                </a:solidFill>
              </a:rPr>
              <a:t>Injury to the portal venous system</a:t>
            </a:r>
          </a:p>
          <a:p>
            <a:pPr marL="0" indent="0">
              <a:buNone/>
            </a:pPr>
            <a:r>
              <a:rPr lang="en-US" dirty="0"/>
              <a:t>Splenectomy, Colectomy, Gastrectomy</a:t>
            </a:r>
          </a:p>
          <a:p>
            <a:r>
              <a:rPr lang="en-US" b="1" dirty="0">
                <a:solidFill>
                  <a:srgbClr val="FF0000"/>
                </a:solidFill>
              </a:rPr>
              <a:t>Cirrhosis</a:t>
            </a:r>
          </a:p>
        </p:txBody>
      </p:sp>
      <p:sp>
        <p:nvSpPr>
          <p:cNvPr id="3" name="Title 2">
            <a:extLst>
              <a:ext uri="{FF2B5EF4-FFF2-40B4-BE49-F238E27FC236}">
                <a16:creationId xmlns:a16="http://schemas.microsoft.com/office/drawing/2014/main" id="{229D53B9-3B69-3660-B08E-EAF77974B2BD}"/>
              </a:ext>
            </a:extLst>
          </p:cNvPr>
          <p:cNvSpPr>
            <a:spLocks noGrp="1"/>
          </p:cNvSpPr>
          <p:nvPr>
            <p:ph type="title"/>
          </p:nvPr>
        </p:nvSpPr>
        <p:spPr>
          <a:xfrm>
            <a:off x="1294363" y="804519"/>
            <a:ext cx="9603275" cy="483105"/>
          </a:xfrm>
        </p:spPr>
        <p:txBody>
          <a:bodyPr>
            <a:normAutofit fontScale="90000"/>
          </a:bodyPr>
          <a:lstStyle/>
          <a:p>
            <a:endParaRPr lang="en-US" dirty="0"/>
          </a:p>
        </p:txBody>
      </p:sp>
    </p:spTree>
    <p:extLst>
      <p:ext uri="{BB962C8B-B14F-4D97-AF65-F5344CB8AC3E}">
        <p14:creationId xmlns:p14="http://schemas.microsoft.com/office/powerpoint/2010/main" val="3593545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1294363" y="681135"/>
            <a:ext cx="9603275" cy="737119"/>
          </a:xfrm>
        </p:spPr>
        <p:txBody>
          <a:bodyPr/>
          <a:lstStyle/>
          <a:p>
            <a:r>
              <a:rPr lang="en-US" dirty="0"/>
              <a:t>General Factors</a:t>
            </a:r>
          </a:p>
        </p:txBody>
      </p:sp>
      <p:sp>
        <p:nvSpPr>
          <p:cNvPr id="2" name="Text Placeholder 1">
            <a:extLst>
              <a:ext uri="{FF2B5EF4-FFF2-40B4-BE49-F238E27FC236}">
                <a16:creationId xmlns:a16="http://schemas.microsoft.com/office/drawing/2014/main" id="{0BDCED45-CA91-495F-8329-49163D40BC0B}"/>
              </a:ext>
            </a:extLst>
          </p:cNvPr>
          <p:cNvSpPr>
            <a:spLocks noGrp="1"/>
          </p:cNvSpPr>
          <p:nvPr>
            <p:ph type="body" sz="quarter" idx="12"/>
          </p:nvPr>
        </p:nvSpPr>
        <p:spPr>
          <a:xfrm>
            <a:off x="0" y="1558213"/>
            <a:ext cx="12192000" cy="1250302"/>
          </a:xfrm>
        </p:spPr>
        <p:txBody>
          <a:bodyPr>
            <a:normAutofit/>
          </a:bodyPr>
          <a:lstStyle/>
          <a:p>
            <a:pPr algn="l">
              <a:lnSpc>
                <a:spcPct val="100000"/>
              </a:lnSpc>
            </a:pPr>
            <a:r>
              <a:rPr lang="en-US" sz="2000" u="sng" dirty="0">
                <a:solidFill>
                  <a:srgbClr val="0070C0"/>
                </a:solidFill>
              </a:rPr>
              <a:t> </a:t>
            </a:r>
            <a:r>
              <a:rPr lang="en-US" sz="2000" u="sng" dirty="0"/>
              <a:t>similar in nature and in prevalence in patients with acute PVT and chronic PVT</a:t>
            </a:r>
          </a:p>
        </p:txBody>
      </p:sp>
    </p:spTree>
    <p:extLst>
      <p:ext uri="{BB962C8B-B14F-4D97-AF65-F5344CB8AC3E}">
        <p14:creationId xmlns:p14="http://schemas.microsoft.com/office/powerpoint/2010/main" val="239459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A03E7-310B-ED95-DDB4-2B94D96E5E10}"/>
              </a:ext>
            </a:extLst>
          </p:cNvPr>
          <p:cNvSpPr>
            <a:spLocks noGrp="1"/>
          </p:cNvSpPr>
          <p:nvPr>
            <p:ph type="title"/>
          </p:nvPr>
        </p:nvSpPr>
        <p:spPr>
          <a:xfrm>
            <a:off x="1294363" y="587829"/>
            <a:ext cx="9603275" cy="653143"/>
          </a:xfrm>
        </p:spPr>
        <p:txBody>
          <a:bodyPr>
            <a:normAutofit/>
          </a:bodyPr>
          <a:lstStyle/>
          <a:p>
            <a:endParaRPr lang="en-US" dirty="0"/>
          </a:p>
        </p:txBody>
      </p:sp>
      <p:sp>
        <p:nvSpPr>
          <p:cNvPr id="3" name="Text Placeholder 2">
            <a:extLst>
              <a:ext uri="{FF2B5EF4-FFF2-40B4-BE49-F238E27FC236}">
                <a16:creationId xmlns:a16="http://schemas.microsoft.com/office/drawing/2014/main" id="{9B26E28C-4D11-E18E-E0E4-32FAF3CB593F}"/>
              </a:ext>
            </a:extLst>
          </p:cNvPr>
          <p:cNvSpPr>
            <a:spLocks noGrp="1"/>
          </p:cNvSpPr>
          <p:nvPr>
            <p:ph type="body" sz="quarter" idx="12"/>
          </p:nvPr>
        </p:nvSpPr>
        <p:spPr>
          <a:xfrm>
            <a:off x="158619" y="1511559"/>
            <a:ext cx="11597951" cy="4469363"/>
          </a:xfrm>
        </p:spPr>
        <p:txBody>
          <a:bodyPr>
            <a:noAutofit/>
          </a:bodyPr>
          <a:lstStyle/>
          <a:p>
            <a:pPr algn="l"/>
            <a:r>
              <a:rPr lang="en-US" sz="1400" dirty="0"/>
              <a:t>Myeloproliferative disorders </a:t>
            </a:r>
          </a:p>
          <a:p>
            <a:pPr algn="l"/>
            <a:r>
              <a:rPr lang="en-US" sz="1400" dirty="0">
                <a:solidFill>
                  <a:srgbClr val="FF0000"/>
                </a:solidFill>
              </a:rPr>
              <a:t>Atypical </a:t>
            </a:r>
          </a:p>
          <a:p>
            <a:pPr algn="l"/>
            <a:r>
              <a:rPr lang="en-US" sz="1400" dirty="0">
                <a:solidFill>
                  <a:srgbClr val="FF0000"/>
                </a:solidFill>
              </a:rPr>
              <a:t>Classical </a:t>
            </a:r>
          </a:p>
          <a:p>
            <a:pPr algn="l"/>
            <a:r>
              <a:rPr lang="en-US" sz="1400" dirty="0"/>
              <a:t>Antiphospholipid syndrome </a:t>
            </a:r>
          </a:p>
          <a:p>
            <a:pPr algn="l"/>
            <a:r>
              <a:rPr lang="en-US" sz="1400" dirty="0"/>
              <a:t>Paroxysmal nocturnal hemoglobinuria </a:t>
            </a:r>
          </a:p>
          <a:p>
            <a:pPr algn="l"/>
            <a:r>
              <a:rPr lang="en-US" sz="1400" dirty="0"/>
              <a:t>Behcet’s disease </a:t>
            </a:r>
          </a:p>
          <a:p>
            <a:pPr algn="l"/>
            <a:r>
              <a:rPr lang="en-US" sz="1400" dirty="0"/>
              <a:t>Factor V Leiden mutation Factor II mutation</a:t>
            </a:r>
          </a:p>
          <a:p>
            <a:pPr algn="l"/>
            <a:r>
              <a:rPr lang="en-US" sz="1400" dirty="0"/>
              <a:t>Protein C deficiency* Protein S deficiency*</a:t>
            </a:r>
          </a:p>
          <a:p>
            <a:pPr algn="l"/>
            <a:r>
              <a:rPr lang="en-US" sz="1400" dirty="0"/>
              <a:t>Antithrombin deficiency* Plasminogen deficiency*</a:t>
            </a:r>
          </a:p>
          <a:p>
            <a:pPr algn="l"/>
            <a:r>
              <a:rPr lang="en-US" sz="1400" dirty="0"/>
              <a:t>Recent pregnancy Recent oral contraceptive use </a:t>
            </a:r>
          </a:p>
          <a:p>
            <a:pPr algn="l"/>
            <a:r>
              <a:rPr lang="en-US" sz="1400" dirty="0"/>
              <a:t>Hyperhomocysteinemia </a:t>
            </a:r>
          </a:p>
          <a:p>
            <a:pPr algn="l"/>
            <a:r>
              <a:rPr lang="en-US" sz="1400" dirty="0"/>
              <a:t>TT677 MTHFR genotype </a:t>
            </a:r>
          </a:p>
        </p:txBody>
      </p:sp>
    </p:spTree>
    <p:extLst>
      <p:ext uri="{BB962C8B-B14F-4D97-AF65-F5344CB8AC3E}">
        <p14:creationId xmlns:p14="http://schemas.microsoft.com/office/powerpoint/2010/main" val="1866751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8D590-B1F6-FF4A-ADF6-4901F6591B02}"/>
              </a:ext>
            </a:extLst>
          </p:cNvPr>
          <p:cNvSpPr>
            <a:spLocks noGrp="1"/>
          </p:cNvSpPr>
          <p:nvPr>
            <p:ph type="title"/>
          </p:nvPr>
        </p:nvSpPr>
        <p:spPr>
          <a:xfrm>
            <a:off x="1294363" y="354563"/>
            <a:ext cx="9603275" cy="1073021"/>
          </a:xfrm>
        </p:spPr>
        <p:txBody>
          <a:bodyPr/>
          <a:lstStyle/>
          <a:p>
            <a:r>
              <a:rPr lang="en-US" dirty="0"/>
              <a:t>Acute Portal Vein Thrombosis</a:t>
            </a:r>
          </a:p>
        </p:txBody>
      </p:sp>
      <p:sp>
        <p:nvSpPr>
          <p:cNvPr id="3" name="Text Placeholder 2">
            <a:extLst>
              <a:ext uri="{FF2B5EF4-FFF2-40B4-BE49-F238E27FC236}">
                <a16:creationId xmlns:a16="http://schemas.microsoft.com/office/drawing/2014/main" id="{1F1C9628-39FF-1FE5-359F-6785F3D55A7F}"/>
              </a:ext>
            </a:extLst>
          </p:cNvPr>
          <p:cNvSpPr>
            <a:spLocks noGrp="1"/>
          </p:cNvSpPr>
          <p:nvPr>
            <p:ph type="body" sz="quarter" idx="12"/>
          </p:nvPr>
        </p:nvSpPr>
        <p:spPr>
          <a:xfrm>
            <a:off x="0" y="2258008"/>
            <a:ext cx="12073812" cy="2220686"/>
          </a:xfrm>
        </p:spPr>
        <p:txBody>
          <a:bodyPr>
            <a:noAutofit/>
          </a:bodyPr>
          <a:lstStyle/>
          <a:p>
            <a:pPr algn="l"/>
            <a:r>
              <a:rPr lang="en-US" sz="1600" dirty="0"/>
              <a:t>Definition.: </a:t>
            </a:r>
          </a:p>
          <a:p>
            <a:pPr algn="l"/>
            <a:r>
              <a:rPr lang="en-US" sz="1600" dirty="0"/>
              <a:t>Acute PVT is characterized by the sudden formation of a thrombus within the portal vein. </a:t>
            </a:r>
          </a:p>
          <a:p>
            <a:pPr algn="l"/>
            <a:r>
              <a:rPr lang="en-US" sz="1600" dirty="0"/>
              <a:t>The thrombus can involve a variable portion of the mesenteric veins and/or the splenic vein.</a:t>
            </a:r>
          </a:p>
          <a:p>
            <a:pPr algn="l"/>
            <a:r>
              <a:rPr lang="en-US" sz="1600" dirty="0"/>
              <a:t>Occlusion can be complete, or it can be partial.</a:t>
            </a:r>
          </a:p>
          <a:p>
            <a:pPr algn="l"/>
            <a:r>
              <a:rPr lang="en-US" sz="1600" dirty="0"/>
              <a:t>Acute septic PVT is frequently referred to as acute pylephlebitis</a:t>
            </a:r>
          </a:p>
          <a:p>
            <a:pPr algn="l"/>
            <a:endParaRPr lang="en-US" sz="1600" dirty="0"/>
          </a:p>
        </p:txBody>
      </p:sp>
    </p:spTree>
    <p:extLst>
      <p:ext uri="{BB962C8B-B14F-4D97-AF65-F5344CB8AC3E}">
        <p14:creationId xmlns:p14="http://schemas.microsoft.com/office/powerpoint/2010/main" val="1663519488"/>
      </p:ext>
    </p:extLst>
  </p:cSld>
  <p:clrMapOvr>
    <a:masterClrMapping/>
  </p:clrMapOvr>
</p:sld>
</file>

<file path=ppt/theme/theme1.xml><?xml version="1.0" encoding="utf-8"?>
<a:theme xmlns:a="http://schemas.openxmlformats.org/drawingml/2006/main" name="Gallery">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name="tf66921596_win32_fixed.potx" id="{F81442EF-054B-43F2-9D42-4AC72B9AFB37}" vid="{A487745B-CFD4-4F4A-9F31-FD463ACA8A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 invention</Template>
  <TotalTime>254</TotalTime>
  <Words>1423</Words>
  <Application>Microsoft Office PowerPoint</Application>
  <PresentationFormat>Widescreen</PresentationFormat>
  <Paragraphs>167</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Gill Sans MT</vt:lpstr>
      <vt:lpstr>Gallery</vt:lpstr>
      <vt:lpstr>Vascular disorders of the liver</vt:lpstr>
      <vt:lpstr>Vascular liver disorders include:</vt:lpstr>
      <vt:lpstr>Portal Vein Thrombosis</vt:lpstr>
      <vt:lpstr>PowerPoint Presentation</vt:lpstr>
      <vt:lpstr>Causes of Portal Vein Thrombosis</vt:lpstr>
      <vt:lpstr>PowerPoint Presentation</vt:lpstr>
      <vt:lpstr>General Factors</vt:lpstr>
      <vt:lpstr>PowerPoint Presentation</vt:lpstr>
      <vt:lpstr>Acute Portal Vein Thrombosis</vt:lpstr>
      <vt:lpstr>Clinical and Laboratory Features</vt:lpstr>
      <vt:lpstr>PowerPoint Presentation</vt:lpstr>
      <vt:lpstr>Investigations </vt:lpstr>
      <vt:lpstr>Imaging Features and Diagnosis.</vt:lpstr>
      <vt:lpstr>Treatment</vt:lpstr>
      <vt:lpstr>Chronic Portal Vein Thrombosis</vt:lpstr>
      <vt:lpstr>PowerPoint Presentation</vt:lpstr>
      <vt:lpstr>Diagnosis.</vt:lpstr>
      <vt:lpstr>Treatment</vt:lpstr>
      <vt:lpstr>Sinusoidal Obstruction Syndrome (Hepatic Venoocclusive Disease)</vt:lpstr>
      <vt:lpstr>PowerPoint Presentation</vt:lpstr>
      <vt:lpstr>Diagnosis</vt:lpstr>
      <vt:lpstr>Budd-Chiari Syndrome</vt:lpstr>
      <vt:lpstr>PowerPoint Presentation</vt:lpstr>
      <vt:lpstr>Causes.</vt:lpstr>
      <vt:lpstr>Clinical and Laboratory Features</vt:lpstr>
      <vt:lpstr>PowerPoint Presentation</vt:lpstr>
      <vt:lpstr>Imaging Features</vt:lpstr>
      <vt:lpstr>Therapy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Vascular diseases of the liver</dc:title>
  <dc:creator>Muntadher Abdulkareem</dc:creator>
  <cp:lastModifiedBy>Muntadher Abdulkareem</cp:lastModifiedBy>
  <cp:revision>3</cp:revision>
  <dcterms:created xsi:type="dcterms:W3CDTF">2022-09-25T16:24:50Z</dcterms:created>
  <dcterms:modified xsi:type="dcterms:W3CDTF">2023-03-24T18:05:18Z</dcterms:modified>
</cp:coreProperties>
</file>